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24" r:id="rId1"/>
    <p:sldMasterId id="2147483991" r:id="rId2"/>
    <p:sldMasterId id="2147484024" r:id="rId3"/>
  </p:sldMasterIdLst>
  <p:notesMasterIdLst>
    <p:notesMasterId r:id="rId27"/>
  </p:notesMasterIdLst>
  <p:handoutMasterIdLst>
    <p:handoutMasterId r:id="rId28"/>
  </p:handoutMasterIdLst>
  <p:sldIdLst>
    <p:sldId id="337" r:id="rId4"/>
    <p:sldId id="328" r:id="rId5"/>
    <p:sldId id="356" r:id="rId6"/>
    <p:sldId id="1204" r:id="rId7"/>
    <p:sldId id="357" r:id="rId8"/>
    <p:sldId id="340" r:id="rId9"/>
    <p:sldId id="358" r:id="rId10"/>
    <p:sldId id="359" r:id="rId11"/>
    <p:sldId id="355" r:id="rId12"/>
    <p:sldId id="1205" r:id="rId13"/>
    <p:sldId id="368" r:id="rId14"/>
    <p:sldId id="364" r:id="rId15"/>
    <p:sldId id="366" r:id="rId16"/>
    <p:sldId id="261" r:id="rId17"/>
    <p:sldId id="363" r:id="rId18"/>
    <p:sldId id="365" r:id="rId19"/>
    <p:sldId id="362" r:id="rId20"/>
    <p:sldId id="360" r:id="rId21"/>
    <p:sldId id="361" r:id="rId22"/>
    <p:sldId id="367" r:id="rId23"/>
    <p:sldId id="297" r:id="rId24"/>
    <p:sldId id="256" r:id="rId25"/>
    <p:sldId id="298" r:id="rId26"/>
  </p:sldIdLst>
  <p:sldSz cx="9144000" cy="5143500" type="screen16x9"/>
  <p:notesSz cx="6858000" cy="9144000"/>
  <p:defaultTextStyle>
    <a:defPPr>
      <a:defRPr lang="en-US"/>
    </a:defPPr>
    <a:lvl1pPr marL="0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91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983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974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966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957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949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940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932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78"/>
    <p:restoredTop sz="95035"/>
  </p:normalViewPr>
  <p:slideViewPr>
    <p:cSldViewPr snapToGrid="0" snapToObjects="1">
      <p:cViewPr varScale="1">
        <p:scale>
          <a:sx n="122" d="100"/>
          <a:sy n="122" d="100"/>
        </p:scale>
        <p:origin x="1000" y="192"/>
      </p:cViewPr>
      <p:guideLst/>
    </p:cSldViewPr>
  </p:slideViewPr>
  <p:outlineViewPr>
    <p:cViewPr>
      <p:scale>
        <a:sx n="33" d="100"/>
        <a:sy n="33" d="100"/>
      </p:scale>
      <p:origin x="0" y="-838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6" d="100"/>
        <a:sy n="9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73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AD41EB-D3D3-6044-A7B2-6CD4A3F63263}" type="datetimeFigureOut">
              <a:rPr lang="en-US" smtClean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3/13/19</a:t>
            </a:fld>
            <a:endParaRPr lang="en-US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4B4878-71CB-8F40-B9DD-F26F1F6CA014}" type="slidenum">
              <a:rPr lang="en-US" smtClean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‹#›</a:t>
            </a:fld>
            <a:endParaRPr lang="en-US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0278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tiff>
</file>

<file path=ppt/media/image12.png>
</file>

<file path=ppt/media/image13.tiff>
</file>

<file path=ppt/media/image14.png>
</file>

<file path=ppt/media/image15.tiff>
</file>

<file path=ppt/media/image16.tiff>
</file>

<file path=ppt/media/image17.tiff>
</file>

<file path=ppt/media/image18.png>
</file>

<file path=ppt/media/image19.jpg>
</file>

<file path=ppt/media/image2.png>
</file>

<file path=ppt/media/image20.png>
</file>

<file path=ppt/media/image21.jpeg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fld id="{D96A0541-C2EF-9848-827E-46BECFB549F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fld id="{6E2E38B8-B0B4-AD41-AC6E-B781F46A9F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598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bg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bg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bg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bg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bg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133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apiVersion</a:t>
            </a:r>
            <a:r>
              <a:rPr lang="en-US" dirty="0"/>
              <a:t>: rbac.authorization.k8s.io/v1</a:t>
            </a:r>
          </a:p>
          <a:p>
            <a:r>
              <a:rPr lang="en-US" dirty="0"/>
              <a:t>kind: </a:t>
            </a:r>
            <a:r>
              <a:rPr lang="en-US" dirty="0" err="1"/>
              <a:t>RoleBinding</a:t>
            </a:r>
            <a:endParaRPr lang="en-US" dirty="0"/>
          </a:p>
          <a:p>
            <a:r>
              <a:rPr lang="en-US" dirty="0"/>
              <a:t>metadata:</a:t>
            </a:r>
          </a:p>
          <a:p>
            <a:r>
              <a:rPr lang="en-US" dirty="0"/>
              <a:t>  name: </a:t>
            </a:r>
            <a:r>
              <a:rPr lang="en-US" dirty="0" err="1"/>
              <a:t>ibm</a:t>
            </a:r>
            <a:r>
              <a:rPr lang="en-US" dirty="0"/>
              <a:t>-privileged-</a:t>
            </a:r>
            <a:r>
              <a:rPr lang="en-US" dirty="0" err="1"/>
              <a:t>clusterrole</a:t>
            </a:r>
            <a:r>
              <a:rPr lang="en-US" dirty="0"/>
              <a:t>-rolebinding</a:t>
            </a:r>
          </a:p>
          <a:p>
            <a:r>
              <a:rPr lang="en-US" dirty="0"/>
              <a:t>  namespace: demo-dep</a:t>
            </a:r>
          </a:p>
          <a:p>
            <a:r>
              <a:rPr lang="en-US" dirty="0" err="1"/>
              <a:t>roleRef</a:t>
            </a:r>
            <a:r>
              <a:rPr lang="en-US" dirty="0"/>
              <a:t>:</a:t>
            </a:r>
          </a:p>
          <a:p>
            <a:r>
              <a:rPr lang="en-US" dirty="0"/>
              <a:t>  </a:t>
            </a:r>
            <a:r>
              <a:rPr lang="en-US" dirty="0" err="1"/>
              <a:t>apiGroup</a:t>
            </a:r>
            <a:r>
              <a:rPr lang="en-US" dirty="0"/>
              <a:t>: rbac.authorization.k8s.io</a:t>
            </a:r>
          </a:p>
          <a:p>
            <a:r>
              <a:rPr lang="en-US" dirty="0"/>
              <a:t>  kind: </a:t>
            </a:r>
            <a:r>
              <a:rPr lang="en-US" dirty="0" err="1"/>
              <a:t>ClusterRole</a:t>
            </a:r>
            <a:endParaRPr lang="en-US" dirty="0"/>
          </a:p>
          <a:p>
            <a:r>
              <a:rPr lang="en-US" dirty="0"/>
              <a:t>  name: </a:t>
            </a:r>
            <a:r>
              <a:rPr lang="en-US" dirty="0" err="1"/>
              <a:t>ibm</a:t>
            </a:r>
            <a:r>
              <a:rPr lang="en-US" dirty="0"/>
              <a:t>-privileged-</a:t>
            </a:r>
            <a:r>
              <a:rPr lang="en-US" dirty="0" err="1"/>
              <a:t>clusterrole</a:t>
            </a:r>
            <a:endParaRPr lang="en-US" dirty="0"/>
          </a:p>
          <a:p>
            <a:r>
              <a:rPr lang="en-US" dirty="0"/>
              <a:t>subjects:</a:t>
            </a:r>
          </a:p>
          <a:p>
            <a:r>
              <a:rPr lang="en-US" dirty="0"/>
              <a:t>- </a:t>
            </a:r>
            <a:r>
              <a:rPr lang="en-US" dirty="0" err="1"/>
              <a:t>apiGroup</a:t>
            </a:r>
            <a:r>
              <a:rPr lang="en-US" dirty="0"/>
              <a:t>: rbac.authorization.k8s.io</a:t>
            </a:r>
          </a:p>
          <a:p>
            <a:r>
              <a:rPr lang="en-US" dirty="0"/>
              <a:t>  kind: Group</a:t>
            </a:r>
          </a:p>
          <a:p>
            <a:r>
              <a:rPr lang="en-US" dirty="0"/>
              <a:t>  name: </a:t>
            </a:r>
            <a:r>
              <a:rPr lang="en-US" dirty="0" err="1"/>
              <a:t>system:serviceaccounts:demo-dep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0373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apiVersion</a:t>
            </a:r>
            <a:r>
              <a:rPr lang="en-US" dirty="0"/>
              <a:t>: rbac.authorization.k8s.io/v1</a:t>
            </a:r>
          </a:p>
          <a:p>
            <a:r>
              <a:rPr lang="en-US" dirty="0"/>
              <a:t>kind: </a:t>
            </a:r>
            <a:r>
              <a:rPr lang="en-US" dirty="0" err="1"/>
              <a:t>RoleBinding</a:t>
            </a:r>
            <a:endParaRPr lang="en-US" dirty="0"/>
          </a:p>
          <a:p>
            <a:r>
              <a:rPr lang="en-US" dirty="0"/>
              <a:t>metadata:</a:t>
            </a:r>
          </a:p>
          <a:p>
            <a:r>
              <a:rPr lang="en-US" dirty="0"/>
              <a:t>  name: </a:t>
            </a:r>
            <a:r>
              <a:rPr lang="en-US" dirty="0" err="1"/>
              <a:t>ibm</a:t>
            </a:r>
            <a:r>
              <a:rPr lang="en-US" dirty="0"/>
              <a:t>-privileged-</a:t>
            </a:r>
            <a:r>
              <a:rPr lang="en-US" dirty="0" err="1"/>
              <a:t>clusterrole</a:t>
            </a:r>
            <a:r>
              <a:rPr lang="en-US" dirty="0"/>
              <a:t>-rolebinding</a:t>
            </a:r>
          </a:p>
          <a:p>
            <a:r>
              <a:rPr lang="en-US" dirty="0"/>
              <a:t>  namespace: demo-dep</a:t>
            </a:r>
          </a:p>
          <a:p>
            <a:r>
              <a:rPr lang="en-US" dirty="0" err="1"/>
              <a:t>roleRef</a:t>
            </a:r>
            <a:r>
              <a:rPr lang="en-US" dirty="0"/>
              <a:t>:</a:t>
            </a:r>
          </a:p>
          <a:p>
            <a:r>
              <a:rPr lang="en-US" dirty="0"/>
              <a:t>  </a:t>
            </a:r>
            <a:r>
              <a:rPr lang="en-US" dirty="0" err="1"/>
              <a:t>apiGroup</a:t>
            </a:r>
            <a:r>
              <a:rPr lang="en-US" dirty="0"/>
              <a:t>: rbac.authorization.k8s.io</a:t>
            </a:r>
          </a:p>
          <a:p>
            <a:r>
              <a:rPr lang="en-US" dirty="0"/>
              <a:t>  kind: </a:t>
            </a:r>
            <a:r>
              <a:rPr lang="en-US" dirty="0" err="1"/>
              <a:t>ClusterRole</a:t>
            </a:r>
            <a:endParaRPr lang="en-US" dirty="0"/>
          </a:p>
          <a:p>
            <a:r>
              <a:rPr lang="en-US" dirty="0"/>
              <a:t>  name: </a:t>
            </a:r>
            <a:r>
              <a:rPr lang="en-US" dirty="0" err="1"/>
              <a:t>ibm</a:t>
            </a:r>
            <a:r>
              <a:rPr lang="en-US" dirty="0"/>
              <a:t>-privileged-</a:t>
            </a:r>
            <a:r>
              <a:rPr lang="en-US" dirty="0" err="1"/>
              <a:t>clusterrole</a:t>
            </a:r>
            <a:endParaRPr lang="en-US" dirty="0"/>
          </a:p>
          <a:p>
            <a:r>
              <a:rPr lang="en-US" dirty="0"/>
              <a:t>subjects:</a:t>
            </a:r>
          </a:p>
          <a:p>
            <a:r>
              <a:rPr lang="en-US" dirty="0"/>
              <a:t>- </a:t>
            </a:r>
            <a:r>
              <a:rPr lang="en-US" dirty="0" err="1"/>
              <a:t>apiGroup</a:t>
            </a:r>
            <a:r>
              <a:rPr lang="en-US" dirty="0"/>
              <a:t>: rbac.authorization.k8s.io</a:t>
            </a:r>
          </a:p>
          <a:p>
            <a:r>
              <a:rPr lang="en-US" dirty="0"/>
              <a:t>  kind: Group</a:t>
            </a:r>
          </a:p>
          <a:p>
            <a:r>
              <a:rPr lang="en-US" dirty="0"/>
              <a:t>  name: </a:t>
            </a:r>
            <a:r>
              <a:rPr lang="en-US" dirty="0" err="1"/>
              <a:t>system:serviceaccounts:demo-dep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7444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1106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9668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9701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448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356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9911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977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1670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8250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048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0528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apiVersion</a:t>
            </a:r>
            <a:r>
              <a:rPr lang="en-US" dirty="0"/>
              <a:t>: rbac.authorization.k8s.io/v1</a:t>
            </a:r>
          </a:p>
          <a:p>
            <a:r>
              <a:rPr lang="en-US" dirty="0"/>
              <a:t>kind: </a:t>
            </a:r>
            <a:r>
              <a:rPr lang="en-US" dirty="0" err="1"/>
              <a:t>RoleBinding</a:t>
            </a:r>
            <a:endParaRPr lang="en-US" dirty="0"/>
          </a:p>
          <a:p>
            <a:r>
              <a:rPr lang="en-US" dirty="0"/>
              <a:t>metadata:</a:t>
            </a:r>
          </a:p>
          <a:p>
            <a:r>
              <a:rPr lang="en-US" dirty="0"/>
              <a:t>  name: </a:t>
            </a:r>
            <a:r>
              <a:rPr lang="en-US" dirty="0" err="1"/>
              <a:t>ibm</a:t>
            </a:r>
            <a:r>
              <a:rPr lang="en-US" dirty="0"/>
              <a:t>-privileged-</a:t>
            </a:r>
            <a:r>
              <a:rPr lang="en-US" dirty="0" err="1"/>
              <a:t>clusterrole</a:t>
            </a:r>
            <a:r>
              <a:rPr lang="en-US" dirty="0"/>
              <a:t>-rolebinding</a:t>
            </a:r>
          </a:p>
          <a:p>
            <a:r>
              <a:rPr lang="en-US" dirty="0"/>
              <a:t>  namespace: demo-dep</a:t>
            </a:r>
          </a:p>
          <a:p>
            <a:r>
              <a:rPr lang="en-US" dirty="0" err="1"/>
              <a:t>roleRef</a:t>
            </a:r>
            <a:r>
              <a:rPr lang="en-US" dirty="0"/>
              <a:t>:</a:t>
            </a:r>
          </a:p>
          <a:p>
            <a:r>
              <a:rPr lang="en-US" dirty="0"/>
              <a:t>  </a:t>
            </a:r>
            <a:r>
              <a:rPr lang="en-US" dirty="0" err="1"/>
              <a:t>apiGroup</a:t>
            </a:r>
            <a:r>
              <a:rPr lang="en-US" dirty="0"/>
              <a:t>: rbac.authorization.k8s.io</a:t>
            </a:r>
          </a:p>
          <a:p>
            <a:r>
              <a:rPr lang="en-US" dirty="0"/>
              <a:t>  kind: </a:t>
            </a:r>
            <a:r>
              <a:rPr lang="en-US" dirty="0" err="1"/>
              <a:t>ClusterRole</a:t>
            </a:r>
            <a:endParaRPr lang="en-US" dirty="0"/>
          </a:p>
          <a:p>
            <a:r>
              <a:rPr lang="en-US" dirty="0"/>
              <a:t>  name: </a:t>
            </a:r>
            <a:r>
              <a:rPr lang="en-US" dirty="0" err="1"/>
              <a:t>ibm</a:t>
            </a:r>
            <a:r>
              <a:rPr lang="en-US" dirty="0"/>
              <a:t>-privileged-</a:t>
            </a:r>
            <a:r>
              <a:rPr lang="en-US" dirty="0" err="1"/>
              <a:t>clusterrole</a:t>
            </a:r>
            <a:endParaRPr lang="en-US" dirty="0"/>
          </a:p>
          <a:p>
            <a:r>
              <a:rPr lang="en-US" dirty="0"/>
              <a:t>subjects:</a:t>
            </a:r>
          </a:p>
          <a:p>
            <a:r>
              <a:rPr lang="en-US" dirty="0"/>
              <a:t>- </a:t>
            </a:r>
            <a:r>
              <a:rPr lang="en-US" dirty="0" err="1"/>
              <a:t>apiGroup</a:t>
            </a:r>
            <a:r>
              <a:rPr lang="en-US" dirty="0"/>
              <a:t>: rbac.authorization.k8s.io</a:t>
            </a:r>
          </a:p>
          <a:p>
            <a:r>
              <a:rPr lang="en-US" dirty="0"/>
              <a:t>  kind: Group</a:t>
            </a:r>
          </a:p>
          <a:p>
            <a:r>
              <a:rPr lang="en-US" dirty="0"/>
              <a:t>  name: </a:t>
            </a:r>
            <a:r>
              <a:rPr lang="en-US" dirty="0" err="1"/>
              <a:t>system:serviceaccounts:demo-dep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530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13630"/>
            <a:ext cx="4142232" cy="4282170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10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1100"/>
              </a:spcBef>
              <a:spcAft>
                <a:spcPts val="0"/>
              </a:spcAft>
              <a:defRPr/>
            </a:lvl1pPr>
            <a:lvl2pPr>
              <a:spcBef>
                <a:spcPts val="1100"/>
              </a:spcBef>
              <a:spcAft>
                <a:spcPts val="0"/>
              </a:spcAft>
              <a:defRPr/>
            </a:lvl2pPr>
            <a:lvl3pPr>
              <a:spcBef>
                <a:spcPts val="1100"/>
              </a:spcBef>
              <a:spcAft>
                <a:spcPts val="0"/>
              </a:spcAft>
              <a:defRPr/>
            </a:lvl3pPr>
            <a:lvl4pPr>
              <a:spcBef>
                <a:spcPts val="1100"/>
              </a:spcBef>
              <a:spcAft>
                <a:spcPts val="0"/>
              </a:spcAft>
              <a:defRPr/>
            </a:lvl4pPr>
            <a:lvl5pPr>
              <a:spcBef>
                <a:spcPts val="110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3357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6084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6511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888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2706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8831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4887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425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5008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178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771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75826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2162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07EE2C-2384-664B-BCB3-4E100BFD3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94AB4-90F2-D843-993E-FAFA83CB250E}" type="datetimeFigureOut">
              <a:rPr lang="en-US" smtClean="0"/>
              <a:t>3/13/19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704D55-C249-0D42-B1FE-C0ED76A62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310187-697E-EA49-BD2D-A052A1937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7CE5F-28B4-2842-A4DD-6E29C92D2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0306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CADD3-D703-6249-A438-0229FCAFC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EC426C-74D0-744D-81A9-E82AE72EA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A25C3-4A76-084E-92D9-0A5DC7C99B2F}" type="datetimeFigureOut">
              <a:rPr lang="en-US" smtClean="0"/>
              <a:t>3/13/19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A0AD72-A0AF-9C43-9495-70202F9E7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7287FA-E4B8-B14E-B469-87179FBD0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62A8D-EE94-3D41-90C6-DB7D20A2F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1582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12809" y="4848892"/>
            <a:ext cx="102593" cy="92333"/>
          </a:xfrm>
          <a:prstGeom prst="rect">
            <a:avLst/>
          </a:prstGeom>
        </p:spPr>
        <p:txBody>
          <a:bodyPr/>
          <a:lstStyle>
            <a:lvl1pPr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 dirty="0"/>
          </a:p>
        </p:txBody>
      </p:sp>
      <p:sp>
        <p:nvSpPr>
          <p:cNvPr id="4" name="Footer Placeholder 8">
            <a:extLst>
              <a:ext uri="{FF2B5EF4-FFF2-40B4-BE49-F238E27FC236}">
                <a16:creationId xmlns:a16="http://schemas.microsoft.com/office/drawing/2014/main" id="{55321EA1-A020-184B-8610-7070BEB927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aseline="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© 2018 IBM Corporation                                                                                                                                                                    IBM Confidential/Presented under NDA</a:t>
            </a:r>
          </a:p>
        </p:txBody>
      </p:sp>
    </p:spTree>
    <p:extLst>
      <p:ext uri="{BB962C8B-B14F-4D97-AF65-F5344CB8AC3E}">
        <p14:creationId xmlns:p14="http://schemas.microsoft.com/office/powerpoint/2010/main" val="2804805270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13630"/>
            <a:ext cx="4142232" cy="4282170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158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07110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/>
            </a:lvl1pPr>
            <a:lvl2pPr marL="0" indent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/>
            </a:lvl1pPr>
            <a:lvl2pPr marL="0" indent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0410499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205007"/>
            <a:ext cx="4133088" cy="804672"/>
          </a:xfrm>
        </p:spPr>
        <p:txBody>
          <a:bodyPr/>
          <a:lstStyle>
            <a:lvl1pPr>
              <a:lnSpc>
                <a:spcPts val="2000"/>
              </a:lnSpc>
              <a:spcAft>
                <a:spcPts val="1200"/>
              </a:spcAft>
              <a:defRPr sz="1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6201676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205007"/>
            <a:ext cx="4133088" cy="804672"/>
          </a:xfrm>
        </p:spPr>
        <p:txBody>
          <a:bodyPr/>
          <a:lstStyle>
            <a:lvl1pPr>
              <a:lnSpc>
                <a:spcPts val="2000"/>
              </a:lnSpc>
              <a:spcAft>
                <a:spcPts val="1200"/>
              </a:spcAft>
              <a:defRPr sz="1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9042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/>
            </a:lvl1pPr>
            <a:lvl2pPr marL="0" indent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/>
            </a:lvl1pPr>
            <a:lvl2pPr marL="0" indent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65199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38176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80471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0110436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177364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7077733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195584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6235731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6615226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155846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967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205007"/>
            <a:ext cx="4133088" cy="804672"/>
          </a:xfrm>
        </p:spPr>
        <p:txBody>
          <a:bodyPr/>
          <a:lstStyle>
            <a:lvl1pPr>
              <a:lnSpc>
                <a:spcPts val="2000"/>
              </a:lnSpc>
              <a:spcAft>
                <a:spcPts val="1200"/>
              </a:spcAft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242667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02206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8950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0030627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accent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accent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88886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4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accent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63593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u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accent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59807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u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accent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lnSpc>
                <a:spcPts val="1600"/>
              </a:lnSpc>
              <a:buClr>
                <a:schemeClr val="bg1"/>
              </a:buClr>
              <a:defRPr sz="900">
                <a:solidFill>
                  <a:schemeClr val="bg1"/>
                </a:solidFill>
              </a:defRPr>
            </a:lvl2pPr>
            <a:lvl3pPr>
              <a:lnSpc>
                <a:spcPts val="1600"/>
              </a:lnSpc>
              <a:buClr>
                <a:schemeClr val="bg1"/>
              </a:buClr>
              <a:defRPr sz="900">
                <a:solidFill>
                  <a:schemeClr val="bg1"/>
                </a:solidFill>
              </a:defRPr>
            </a:lvl3pPr>
            <a:lvl4pPr>
              <a:lnSpc>
                <a:spcPts val="1600"/>
              </a:lnSpc>
              <a:buClr>
                <a:schemeClr val="bg1"/>
              </a:buClr>
              <a:defRPr sz="900">
                <a:solidFill>
                  <a:schemeClr val="bg1"/>
                </a:solidFill>
              </a:defRPr>
            </a:lvl4pPr>
            <a:lvl5pPr>
              <a:lnSpc>
                <a:spcPts val="1600"/>
              </a:lnSpc>
              <a:buClr>
                <a:schemeClr val="bg1"/>
              </a:buClr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85815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accent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4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4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4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E489451-825F-1B42-AA7A-F656EE0F964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276168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147538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1582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6088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205007"/>
            <a:ext cx="4133088" cy="804672"/>
          </a:xfrm>
        </p:spPr>
        <p:txBody>
          <a:bodyPr/>
          <a:lstStyle>
            <a:lvl1pPr>
              <a:lnSpc>
                <a:spcPts val="2000"/>
              </a:lnSpc>
              <a:spcAft>
                <a:spcPts val="1200"/>
              </a:spcAft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605125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192743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+mn-lt"/>
              </a:defRPr>
            </a:lvl1pPr>
            <a:lvl2pPr>
              <a:defRPr b="0" i="0">
                <a:latin typeface="+mn-lt"/>
              </a:defRPr>
            </a:lvl2pPr>
            <a:lvl3pPr>
              <a:defRPr b="0" i="0">
                <a:latin typeface="+mn-lt"/>
              </a:defRPr>
            </a:lvl3pPr>
            <a:lvl4pPr>
              <a:defRPr b="0" i="0">
                <a:latin typeface="+mn-lt"/>
              </a:defRPr>
            </a:lvl4pPr>
            <a:lvl5pPr>
              <a:defRPr b="0" i="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6586252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47714999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23691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880647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373828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8365"/>
            <a:ext cx="1278220" cy="506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47588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8365"/>
            <a:ext cx="1278220" cy="506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101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868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565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461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155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26" Type="http://schemas.openxmlformats.org/officeDocument/2006/relationships/slideLayout" Target="../slideLayouts/slideLayout50.xml"/><Relationship Id="rId3" Type="http://schemas.openxmlformats.org/officeDocument/2006/relationships/slideLayout" Target="../slideLayouts/slideLayout27.xml"/><Relationship Id="rId21" Type="http://schemas.openxmlformats.org/officeDocument/2006/relationships/slideLayout" Target="../slideLayouts/slideLayout45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5" Type="http://schemas.openxmlformats.org/officeDocument/2006/relationships/slideLayout" Target="../slideLayouts/slideLayout49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29" Type="http://schemas.openxmlformats.org/officeDocument/2006/relationships/slideLayout" Target="../slideLayouts/slideLayout53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24" Type="http://schemas.openxmlformats.org/officeDocument/2006/relationships/slideLayout" Target="../slideLayouts/slideLayout48.xml"/><Relationship Id="rId32" Type="http://schemas.openxmlformats.org/officeDocument/2006/relationships/slideLayout" Target="../slideLayouts/slideLayout56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47.xml"/><Relationship Id="rId28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31" Type="http://schemas.openxmlformats.org/officeDocument/2006/relationships/slideLayout" Target="../slideLayouts/slideLayout55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Relationship Id="rId22" Type="http://schemas.openxmlformats.org/officeDocument/2006/relationships/slideLayout" Target="../slideLayouts/slideLayout46.xml"/><Relationship Id="rId27" Type="http://schemas.openxmlformats.org/officeDocument/2006/relationships/slideLayout" Target="../slideLayouts/slideLayout51.xml"/><Relationship Id="rId30" Type="http://schemas.openxmlformats.org/officeDocument/2006/relationships/slideLayout" Target="../slideLayouts/slideLayout54.xml"/><Relationship Id="rId8" Type="http://schemas.openxmlformats.org/officeDocument/2006/relationships/slideLayout" Target="../slideLayouts/slideLayout3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8719757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  <p:sldLayoutId id="2147483936" r:id="rId12"/>
    <p:sldLayoutId id="2147483937" r:id="rId13"/>
    <p:sldLayoutId id="2147483938" r:id="rId14"/>
    <p:sldLayoutId id="2147483939" r:id="rId15"/>
    <p:sldLayoutId id="2147483940" r:id="rId16"/>
    <p:sldLayoutId id="2147483941" r:id="rId17"/>
    <p:sldLayoutId id="2147483942" r:id="rId18"/>
    <p:sldLayoutId id="2147483957" r:id="rId19"/>
    <p:sldLayoutId id="2147483955" r:id="rId20"/>
    <p:sldLayoutId id="2147483956" r:id="rId21"/>
    <p:sldLayoutId id="2147484057" r:id="rId22"/>
    <p:sldLayoutId id="2147484058" r:id="rId23"/>
    <p:sldLayoutId id="2147484059" r:id="rId24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j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tx1"/>
        </a:buClr>
        <a:buSzPct val="90000"/>
        <a:buFont typeface="Wingdings" pitchFamily="2" charset="2"/>
        <a:buNone/>
        <a:defRPr sz="14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tx1"/>
        </a:buClr>
        <a:buSzPct val="100000"/>
        <a:buFont typeface=".AppleSystemUIFont" charset="-120"/>
        <a:buChar char="–"/>
        <a:tabLst/>
        <a:defRPr sz="14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4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tx1"/>
        </a:buClr>
        <a:buSzPct val="100000"/>
        <a:buFont typeface=".AppleSystemUIFont" charset="-120"/>
        <a:buChar char="–"/>
        <a:tabLst/>
        <a:defRPr sz="14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tx1"/>
        </a:buClr>
        <a:buFont typeface=".AppleSystemUIFont" charset="-120"/>
        <a:buChar char="»"/>
        <a:tabLst/>
        <a:defRPr sz="14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>
                <a:solidFill>
                  <a:schemeClr val="bg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720623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2" r:id="rId1"/>
    <p:sldLayoutId id="2147483993" r:id="rId2"/>
    <p:sldLayoutId id="2147483994" r:id="rId3"/>
    <p:sldLayoutId id="2147483995" r:id="rId4"/>
    <p:sldLayoutId id="2147483996" r:id="rId5"/>
    <p:sldLayoutId id="2147483997" r:id="rId6"/>
    <p:sldLayoutId id="2147483998" r:id="rId7"/>
    <p:sldLayoutId id="2147483999" r:id="rId8"/>
    <p:sldLayoutId id="2147484000" r:id="rId9"/>
    <p:sldLayoutId id="2147484001" r:id="rId10"/>
    <p:sldLayoutId id="2147484002" r:id="rId11"/>
    <p:sldLayoutId id="2147484003" r:id="rId12"/>
    <p:sldLayoutId id="2147484004" r:id="rId13"/>
    <p:sldLayoutId id="2147484005" r:id="rId14"/>
    <p:sldLayoutId id="2147484006" r:id="rId15"/>
    <p:sldLayoutId id="2147484007" r:id="rId16"/>
    <p:sldLayoutId id="2147484008" r:id="rId17"/>
    <p:sldLayoutId id="2147484009" r:id="rId18"/>
    <p:sldLayoutId id="2147484010" r:id="rId19"/>
    <p:sldLayoutId id="2147484011" r:id="rId20"/>
    <p:sldLayoutId id="2147484012" r:id="rId21"/>
    <p:sldLayoutId id="2147484013" r:id="rId22"/>
    <p:sldLayoutId id="2147484014" r:id="rId23"/>
    <p:sldLayoutId id="2147484015" r:id="rId24"/>
    <p:sldLayoutId id="2147484016" r:id="rId25"/>
    <p:sldLayoutId id="2147484017" r:id="rId26"/>
    <p:sldLayoutId id="2147484018" r:id="rId27"/>
    <p:sldLayoutId id="2147484019" r:id="rId28"/>
    <p:sldLayoutId id="2147484020" r:id="rId29"/>
    <p:sldLayoutId id="2147484021" r:id="rId30"/>
    <p:sldLayoutId id="2147484022" r:id="rId31"/>
    <p:sldLayoutId id="2147484023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bg1"/>
          </a:solidFill>
          <a:latin typeface="+mj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tx1"/>
        </a:buClr>
        <a:buSzPct val="90000"/>
        <a:buFont typeface="Wingdings" pitchFamily="2" charset="2"/>
        <a:buNone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bg1"/>
        </a:buClr>
        <a:buSzPct val="100000"/>
        <a:buFont typeface=".AppleSystemUIFont" charset="-120"/>
        <a:buChar char="–"/>
        <a:tabLst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bg1"/>
        </a:buClr>
        <a:buSzPct val="100000"/>
        <a:buFont typeface="Arial" panose="020B0604020202020204" pitchFamily="34" charset="0"/>
        <a:buChar char="•"/>
        <a:tabLst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bg1"/>
        </a:buClr>
        <a:buSzPct val="100000"/>
        <a:buFont typeface=".AppleSystemUIFont" charset="-120"/>
        <a:buChar char="–"/>
        <a:tabLst/>
        <a:defRPr sz="1400" baseline="0">
          <a:solidFill>
            <a:schemeClr val="bg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bg1"/>
        </a:buClr>
        <a:buFont typeface=".AppleSystemUIFont" charset="-120"/>
        <a:buChar char="»"/>
        <a:tabLst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>
                <a:solidFill>
                  <a:schemeClr val="bg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9397196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56" r:id="rId1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bg1"/>
          </a:solidFill>
          <a:latin typeface="+mj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tx1"/>
        </a:buClr>
        <a:buSzPct val="90000"/>
        <a:buFont typeface="Wingdings" pitchFamily="2" charset="2"/>
        <a:buNone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bg1"/>
        </a:buClr>
        <a:buSzPct val="100000"/>
        <a:buFont typeface=".AppleSystemUIFont" charset="-120"/>
        <a:buChar char="–"/>
        <a:tabLst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bg1"/>
        </a:buClr>
        <a:buSzPct val="100000"/>
        <a:buFont typeface="Arial" panose="020B0604020202020204" pitchFamily="34" charset="0"/>
        <a:buChar char="•"/>
        <a:tabLst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bg1"/>
        </a:buClr>
        <a:buSzPct val="100000"/>
        <a:buFont typeface=".AppleSystemUIFont" charset="-120"/>
        <a:buChar char="–"/>
        <a:tabLst/>
        <a:defRPr sz="1400" baseline="0">
          <a:solidFill>
            <a:schemeClr val="bg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bg1"/>
        </a:buClr>
        <a:buFont typeface=".AppleSystemUIFont" charset="-120"/>
        <a:buChar char="»"/>
        <a:tabLst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mailto:abalasu1@in.ibm.com" TargetMode="External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eetup.com/Cloud-Mumbai-Meetup/" TargetMode="External"/><Relationship Id="rId13" Type="http://schemas.openxmlformats.org/officeDocument/2006/relationships/image" Target="../media/image21.jpeg"/><Relationship Id="rId3" Type="http://schemas.openxmlformats.org/officeDocument/2006/relationships/image" Target="../media/image19.jpg"/><Relationship Id="rId7" Type="http://schemas.openxmlformats.org/officeDocument/2006/relationships/hyperlink" Target="http://ibm.biz/slackrequest" TargetMode="External"/><Relationship Id="rId12" Type="http://schemas.openxmlformats.org/officeDocument/2006/relationships/image" Target="../media/image2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2.xml"/><Relationship Id="rId6" Type="http://schemas.openxmlformats.org/officeDocument/2006/relationships/hyperlink" Target="https://ibmdevconnect.slack.com/" TargetMode="External"/><Relationship Id="rId11" Type="http://schemas.openxmlformats.org/officeDocument/2006/relationships/hyperlink" Target="https://www.meetup.com/Chennai-CodeWeekend-Meetup/" TargetMode="External"/><Relationship Id="rId5" Type="http://schemas.openxmlformats.org/officeDocument/2006/relationships/hyperlink" Target="https://developer.ibm.com/patterns/" TargetMode="External"/><Relationship Id="rId10" Type="http://schemas.openxmlformats.org/officeDocument/2006/relationships/hyperlink" Target="https://www.meetup.com/IBMDevConnect-Bangalore" TargetMode="External"/><Relationship Id="rId4" Type="http://schemas.openxmlformats.org/officeDocument/2006/relationships/hyperlink" Target="https://github.com/IBMDevConnect" TargetMode="External"/><Relationship Id="rId9" Type="http://schemas.openxmlformats.org/officeDocument/2006/relationships/hyperlink" Target="https://www.meetup.com/Hyderabad-Cognitive-with-Cloud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7" Type="http://schemas.openxmlformats.org/officeDocument/2006/relationships/image" Target="../media/image11.tif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E6F15-713C-3D4A-A3E6-B4DDE9D25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1" y="213630"/>
            <a:ext cx="8723481" cy="4282170"/>
          </a:xfrm>
        </p:spPr>
        <p:txBody>
          <a:bodyPr/>
          <a:lstStyle/>
          <a:p>
            <a:r>
              <a:rPr lang="en-US" b="1" dirty="0"/>
              <a:t>Spot problems in Kubernetes Deployments</a:t>
            </a:r>
            <a:br>
              <a:rPr lang="en-US" b="1" dirty="0"/>
            </a:br>
            <a:br>
              <a:rPr lang="en-US" b="1" dirty="0"/>
            </a:br>
            <a:br>
              <a:rPr lang="en-US" dirty="0"/>
            </a:br>
            <a:r>
              <a:rPr lang="en-US" dirty="0"/>
              <a:t>—</a:t>
            </a:r>
            <a:br>
              <a:rPr lang="en-US" dirty="0"/>
            </a:br>
            <a:r>
              <a:rPr lang="en-US" sz="1800" dirty="0"/>
              <a:t>Arun Balasubramanyan	</a:t>
            </a:r>
            <a:br>
              <a:rPr lang="en-US" sz="1800" dirty="0"/>
            </a:br>
            <a:r>
              <a:rPr lang="en-US" sz="1400" dirty="0"/>
              <a:t>Lead Solution Architect, System Integrators Lab</a:t>
            </a:r>
            <a:br>
              <a:rPr lang="en-US" sz="1400" dirty="0"/>
            </a:br>
            <a:br>
              <a:rPr lang="en-US" sz="1400" dirty="0"/>
            </a:br>
            <a:br>
              <a:rPr lang="en-US" sz="1400" dirty="0"/>
            </a:br>
            <a:br>
              <a:rPr lang="en-US" sz="1400" dirty="0"/>
            </a:br>
            <a:br>
              <a:rPr lang="en-US" sz="1400" dirty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058079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F4A84-EB76-5E43-8FB8-8761E6FD2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09" y="112468"/>
            <a:ext cx="8705020" cy="800100"/>
          </a:xfrm>
        </p:spPr>
        <p:txBody>
          <a:bodyPr/>
          <a:lstStyle/>
          <a:p>
            <a:r>
              <a:rPr lang="en-US" dirty="0"/>
              <a:t>Kubernetes Components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E72E08-E5CA-BE41-8004-7BCC43C77D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95FB3-9C97-154F-86B2-7E381B951268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6859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A2C5E4-5BA1-8140-9527-CABC9FD97C04}"/>
              </a:ext>
            </a:extLst>
          </p:cNvPr>
          <p:cNvSpPr txBox="1"/>
          <p:nvPr/>
        </p:nvSpPr>
        <p:spPr>
          <a:xfrm>
            <a:off x="2463440" y="1020853"/>
            <a:ext cx="4217119" cy="461665"/>
          </a:xfrm>
          <a:prstGeom prst="rect">
            <a:avLst/>
          </a:prstGeom>
          <a:solidFill>
            <a:schemeClr val="accent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tx2"/>
                </a:solidFill>
              </a:rPr>
              <a:t>Kube-apiserver</a:t>
            </a: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33B17D-FF74-6B43-AB5B-1EE0A6392EF7}"/>
              </a:ext>
            </a:extLst>
          </p:cNvPr>
          <p:cNvSpPr txBox="1"/>
          <p:nvPr/>
        </p:nvSpPr>
        <p:spPr>
          <a:xfrm>
            <a:off x="2463441" y="1700791"/>
            <a:ext cx="4217120" cy="461665"/>
          </a:xfrm>
          <a:prstGeom prst="rect">
            <a:avLst/>
          </a:prstGeom>
          <a:solidFill>
            <a:schemeClr val="accent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tx2"/>
                </a:solidFill>
              </a:rPr>
              <a:t>Kube</a:t>
            </a:r>
            <a:r>
              <a:rPr lang="en-US" sz="2400" dirty="0">
                <a:solidFill>
                  <a:schemeClr val="tx2"/>
                </a:solidFill>
              </a:rPr>
              <a:t>-scheduler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094171-C1E6-0546-A5BE-3E4858F8E505}"/>
              </a:ext>
            </a:extLst>
          </p:cNvPr>
          <p:cNvSpPr txBox="1"/>
          <p:nvPr/>
        </p:nvSpPr>
        <p:spPr>
          <a:xfrm>
            <a:off x="2463440" y="2385955"/>
            <a:ext cx="4217121" cy="461665"/>
          </a:xfrm>
          <a:prstGeom prst="rect">
            <a:avLst/>
          </a:prstGeom>
          <a:solidFill>
            <a:schemeClr val="accent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tx2"/>
                </a:solidFill>
              </a:rPr>
              <a:t>Kube</a:t>
            </a:r>
            <a:r>
              <a:rPr lang="en-US" sz="2400" dirty="0">
                <a:solidFill>
                  <a:schemeClr val="tx2"/>
                </a:solidFill>
              </a:rPr>
              <a:t>-controller manager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D3FC2D8-3C36-CD4E-BD96-25820D44ADCF}"/>
              </a:ext>
            </a:extLst>
          </p:cNvPr>
          <p:cNvSpPr txBox="1"/>
          <p:nvPr/>
        </p:nvSpPr>
        <p:spPr>
          <a:xfrm>
            <a:off x="2463441" y="3071119"/>
            <a:ext cx="4217118" cy="461665"/>
          </a:xfrm>
          <a:prstGeom prst="rect">
            <a:avLst/>
          </a:prstGeom>
          <a:solidFill>
            <a:schemeClr val="accent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tx2"/>
                </a:solidFill>
              </a:rPr>
              <a:t>Kubelet</a:t>
            </a: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E3A00DD-3A6C-DC48-815C-43DFAE6DCF6F}"/>
              </a:ext>
            </a:extLst>
          </p:cNvPr>
          <p:cNvSpPr txBox="1"/>
          <p:nvPr/>
        </p:nvSpPr>
        <p:spPr>
          <a:xfrm>
            <a:off x="2463441" y="3756283"/>
            <a:ext cx="4311714" cy="461665"/>
          </a:xfrm>
          <a:prstGeom prst="rect">
            <a:avLst/>
          </a:prstGeom>
          <a:solidFill>
            <a:schemeClr val="accent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tx2"/>
                </a:solidFill>
              </a:rPr>
              <a:t>Kube</a:t>
            </a:r>
            <a:r>
              <a:rPr lang="en-US" sz="2400" dirty="0">
                <a:solidFill>
                  <a:schemeClr val="tx2"/>
                </a:solidFill>
              </a:rPr>
              <a:t>-Proxy</a:t>
            </a:r>
          </a:p>
        </p:txBody>
      </p:sp>
    </p:spTree>
    <p:extLst>
      <p:ext uri="{BB962C8B-B14F-4D97-AF65-F5344CB8AC3E}">
        <p14:creationId xmlns:p14="http://schemas.microsoft.com/office/powerpoint/2010/main" val="2664884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F4A84-EB76-5E43-8FB8-8761E6FD2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" y="175530"/>
            <a:ext cx="8705020" cy="800100"/>
          </a:xfrm>
        </p:spPr>
        <p:txBody>
          <a:bodyPr/>
          <a:lstStyle/>
          <a:p>
            <a:r>
              <a:rPr lang="en-US" dirty="0"/>
              <a:t>Pod Creation 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E72E08-E5CA-BE41-8004-7BCC43C77D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95FB3-9C97-154F-86B2-7E381B951268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6859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9818188-F0AD-5747-9E75-3DB1F5AD36AA}"/>
              </a:ext>
            </a:extLst>
          </p:cNvPr>
          <p:cNvSpPr txBox="1">
            <a:spLocks/>
          </p:cNvSpPr>
          <p:nvPr/>
        </p:nvSpPr>
        <p:spPr>
          <a:xfrm>
            <a:off x="4984295" y="74992"/>
            <a:ext cx="4090019" cy="4951476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ts val="16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SzPct val="90000"/>
              <a:buFont typeface="Wingdings" pitchFamily="2" charset="2"/>
              <a:buNone/>
              <a:defRPr sz="140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defRPr>
            </a:lvl1pPr>
            <a:lvl2pPr marL="171450" indent="-171450" algn="l" rtl="0" eaLnBrk="1" fontAlgn="base" hangingPunct="1">
              <a:lnSpc>
                <a:spcPts val="16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40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defRPr>
            </a:lvl2pPr>
            <a:lvl3pPr marL="342900" indent="-141288" algn="l" rtl="0" eaLnBrk="1" fontAlgn="base" hangingPunct="1">
              <a:lnSpc>
                <a:spcPts val="16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defRPr>
            </a:lvl3pPr>
            <a:lvl4pPr marL="628650" indent="-193675" algn="l" rtl="0" eaLnBrk="1" fontAlgn="base" hangingPunct="1">
              <a:lnSpc>
                <a:spcPts val="16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SzPct val="100000"/>
              <a:buFont typeface=".AppleSystemUIFont" charset="-120"/>
              <a:buChar char="–"/>
              <a:tabLst/>
              <a:defRPr sz="1400" baseline="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defRPr>
            </a:lvl4pPr>
            <a:lvl5pPr marL="803275" indent="-171450" algn="l" rtl="0" eaLnBrk="1" fontAlgn="base" hangingPunct="1">
              <a:lnSpc>
                <a:spcPts val="16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.AppleSystemUIFont" charset="-120"/>
              <a:buChar char="»"/>
              <a:tabLst/>
              <a:defRPr sz="140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defRPr>
            </a:lvl5pPr>
            <a:lvl6pPr marL="1583701" indent="-12966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269">
                <a:solidFill>
                  <a:schemeClr val="bg1"/>
                </a:solidFill>
                <a:latin typeface="Arial" charset="0"/>
              </a:defRPr>
            </a:lvl6pPr>
            <a:lvl7pPr marL="1946266" indent="-12966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269">
                <a:solidFill>
                  <a:schemeClr val="bg1"/>
                </a:solidFill>
                <a:latin typeface="Arial" charset="0"/>
              </a:defRPr>
            </a:lvl7pPr>
            <a:lvl8pPr marL="2308831" indent="-12966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269">
                <a:solidFill>
                  <a:schemeClr val="bg1"/>
                </a:solidFill>
                <a:latin typeface="Arial" charset="0"/>
              </a:defRPr>
            </a:lvl8pPr>
            <a:lvl9pPr marL="2671396" indent="-12966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1269">
                <a:solidFill>
                  <a:schemeClr val="bg1"/>
                </a:solidFill>
                <a:latin typeface="Arial" charset="0"/>
              </a:defRPr>
            </a:lvl9pPr>
          </a:lstStyle>
          <a:p>
            <a:pPr marL="514350" indent="-514350" defTabSz="914400">
              <a:buFont typeface="+mj-lt"/>
              <a:buAutoNum type="arabicPeriod"/>
            </a:pPr>
            <a:r>
              <a:rPr lang="en-GB" kern="0" dirty="0" err="1"/>
              <a:t>kubectl</a:t>
            </a:r>
            <a:r>
              <a:rPr lang="en-GB" kern="0" dirty="0"/>
              <a:t> writes to the API Server.</a:t>
            </a:r>
          </a:p>
          <a:p>
            <a:pPr marL="514350" indent="-514350" defTabSz="914400">
              <a:buFont typeface="+mj-lt"/>
              <a:buAutoNum type="arabicPeriod"/>
            </a:pPr>
            <a:r>
              <a:rPr lang="en-GB" kern="0" dirty="0"/>
              <a:t>API Server validates the request and persists it to </a:t>
            </a:r>
            <a:r>
              <a:rPr lang="en-GB" kern="0" dirty="0" err="1"/>
              <a:t>etcd</a:t>
            </a:r>
            <a:r>
              <a:rPr lang="en-GB" kern="0" dirty="0"/>
              <a:t>.</a:t>
            </a:r>
          </a:p>
          <a:p>
            <a:pPr marL="514350" indent="-514350" defTabSz="914400">
              <a:buFont typeface="+mj-lt"/>
              <a:buAutoNum type="arabicPeriod"/>
            </a:pPr>
            <a:r>
              <a:rPr lang="en-GB" kern="0" dirty="0" err="1"/>
              <a:t>etcd</a:t>
            </a:r>
            <a:r>
              <a:rPr lang="en-GB" kern="0" dirty="0"/>
              <a:t> notifies back the API Server.</a:t>
            </a:r>
          </a:p>
          <a:p>
            <a:pPr marL="514350" indent="-514350" defTabSz="914400">
              <a:buFont typeface="+mj-lt"/>
              <a:buAutoNum type="arabicPeriod"/>
            </a:pPr>
            <a:r>
              <a:rPr lang="en-GB" kern="0" dirty="0"/>
              <a:t>API Server invokes the Scheduler.</a:t>
            </a:r>
          </a:p>
          <a:p>
            <a:pPr marL="514350" indent="-514350" defTabSz="914400">
              <a:buFont typeface="+mj-lt"/>
              <a:buAutoNum type="arabicPeriod"/>
            </a:pPr>
            <a:r>
              <a:rPr lang="en-GB" kern="0" dirty="0"/>
              <a:t>Scheduler decides where to run the pod on and return that to the API Server.</a:t>
            </a:r>
          </a:p>
          <a:p>
            <a:pPr marL="514350" indent="-514350" defTabSz="914400">
              <a:buFont typeface="+mj-lt"/>
              <a:buAutoNum type="arabicPeriod"/>
            </a:pPr>
            <a:r>
              <a:rPr lang="en-GB" kern="0" dirty="0"/>
              <a:t>API Server persists it to </a:t>
            </a:r>
            <a:r>
              <a:rPr lang="en-GB" kern="0" dirty="0" err="1"/>
              <a:t>etcd</a:t>
            </a:r>
            <a:r>
              <a:rPr lang="en-GB" kern="0" dirty="0"/>
              <a:t>.</a:t>
            </a:r>
          </a:p>
          <a:p>
            <a:pPr marL="514350" indent="-514350" defTabSz="914400">
              <a:buFont typeface="+mj-lt"/>
              <a:buAutoNum type="arabicPeriod"/>
            </a:pPr>
            <a:r>
              <a:rPr lang="en-GB" kern="0" dirty="0" err="1"/>
              <a:t>etcd</a:t>
            </a:r>
            <a:r>
              <a:rPr lang="en-GB" kern="0" dirty="0"/>
              <a:t> notifies back the API Server.</a:t>
            </a:r>
          </a:p>
          <a:p>
            <a:pPr marL="514350" indent="-514350" defTabSz="914400">
              <a:buFont typeface="+mj-lt"/>
              <a:buAutoNum type="arabicPeriod"/>
            </a:pPr>
            <a:r>
              <a:rPr lang="en-GB" kern="0" dirty="0"/>
              <a:t>API Server invokes the </a:t>
            </a:r>
            <a:r>
              <a:rPr lang="en-GB" kern="0" dirty="0" err="1"/>
              <a:t>Kubelet</a:t>
            </a:r>
            <a:r>
              <a:rPr lang="en-GB" kern="0" dirty="0"/>
              <a:t> in the corresponding node.</a:t>
            </a:r>
          </a:p>
          <a:p>
            <a:pPr marL="514350" indent="-514350" defTabSz="914400">
              <a:buFont typeface="+mj-lt"/>
              <a:buAutoNum type="arabicPeriod"/>
            </a:pPr>
            <a:r>
              <a:rPr lang="en-GB" kern="0" dirty="0" err="1"/>
              <a:t>Kubelet</a:t>
            </a:r>
            <a:r>
              <a:rPr lang="en-GB" kern="0" dirty="0"/>
              <a:t> talks to the Docker daemon using the API over the Docker socket to create the container.</a:t>
            </a:r>
          </a:p>
          <a:p>
            <a:pPr marL="514350" indent="-514350" defTabSz="914400">
              <a:buFont typeface="+mj-lt"/>
              <a:buAutoNum type="arabicPeriod"/>
            </a:pPr>
            <a:r>
              <a:rPr lang="en-GB" kern="0" dirty="0" err="1"/>
              <a:t>Kubelet</a:t>
            </a:r>
            <a:r>
              <a:rPr lang="en-GB" kern="0" dirty="0"/>
              <a:t> updates the pod status to the API Server.</a:t>
            </a:r>
          </a:p>
          <a:p>
            <a:pPr marL="514350" indent="-514350" defTabSz="914400">
              <a:buFont typeface="+mj-lt"/>
              <a:buAutoNum type="arabicPeriod"/>
            </a:pPr>
            <a:r>
              <a:rPr lang="en-GB" kern="0" dirty="0"/>
              <a:t>API Server persists the new state in </a:t>
            </a:r>
            <a:r>
              <a:rPr lang="en-GB" kern="0" dirty="0" err="1"/>
              <a:t>etcd</a:t>
            </a:r>
            <a:r>
              <a:rPr lang="en-GB" kern="0" dirty="0"/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AA9690F-8B13-384C-BE9C-3EE52576A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30" y="588579"/>
            <a:ext cx="4932965" cy="445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1806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66B38-32ED-1B40-8389-0B44A03C8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0884" y="2169414"/>
            <a:ext cx="4142232" cy="804672"/>
          </a:xfrm>
        </p:spPr>
        <p:txBody>
          <a:bodyPr anchor="ctr"/>
          <a:lstStyle/>
          <a:p>
            <a:pPr algn="ctr"/>
            <a:r>
              <a:rPr lang="en-US" dirty="0"/>
              <a:t>Demo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E46105F-8540-3342-A48F-BF35990E73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1416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F4A84-EB76-5E43-8FB8-8761E6FD2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35" y="94322"/>
            <a:ext cx="8705020" cy="800100"/>
          </a:xfrm>
        </p:spPr>
        <p:txBody>
          <a:bodyPr/>
          <a:lstStyle/>
          <a:p>
            <a:r>
              <a:rPr lang="en-US" dirty="0"/>
              <a:t>Understanding RBAC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E72E08-E5CA-BE41-8004-7BCC43C77D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250934" y="4882491"/>
            <a:ext cx="1828732" cy="166687"/>
          </a:xfrm>
        </p:spPr>
        <p:txBody>
          <a:bodyPr/>
          <a:lstStyle/>
          <a:p>
            <a:pPr marL="0" marR="0" lvl="0" indent="0" algn="r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95FB3-9C97-154F-86B2-7E381B951268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6859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AF3D719-97A3-0F4F-BE19-7A39887110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3524016"/>
              </p:ext>
            </p:extLst>
          </p:nvPr>
        </p:nvGraphicFramePr>
        <p:xfrm>
          <a:off x="6339730" y="574446"/>
          <a:ext cx="1885071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5071">
                  <a:extLst>
                    <a:ext uri="{9D8B030D-6E8A-4147-A177-3AD203B41FA5}">
                      <a16:colId xmlns:a16="http://schemas.microsoft.com/office/drawing/2014/main" val="6125703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28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Verbs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0868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Get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6380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6167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Watch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1846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27516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Create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6590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3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Delete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2894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20395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67BF80C-7D82-5C44-A2CA-8596A45A64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0133395"/>
              </p:ext>
            </p:extLst>
          </p:nvPr>
        </p:nvGraphicFramePr>
        <p:xfrm>
          <a:off x="3579818" y="574446"/>
          <a:ext cx="1885071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5071">
                  <a:extLst>
                    <a:ext uri="{9D8B030D-6E8A-4147-A177-3AD203B41FA5}">
                      <a16:colId xmlns:a16="http://schemas.microsoft.com/office/drawing/2014/main" val="6125703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28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Resources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0868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Deployments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6380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Replicasets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6167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Jobs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1846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StatefulSets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27516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Pods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6590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Daemonsets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3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2894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2039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18331D7D-BEB8-3846-B1CB-3687B414B1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172351"/>
              </p:ext>
            </p:extLst>
          </p:nvPr>
        </p:nvGraphicFramePr>
        <p:xfrm>
          <a:off x="819906" y="574446"/>
          <a:ext cx="188507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5071">
                  <a:extLst>
                    <a:ext uri="{9D8B030D-6E8A-4147-A177-3AD203B41FA5}">
                      <a16:colId xmlns:a16="http://schemas.microsoft.com/office/drawing/2014/main" val="6125703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Subjects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0868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Users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6380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Groups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6167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Service Accounts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1846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275167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D8CD44DC-B486-BD43-933E-84CD08BC052C}"/>
              </a:ext>
            </a:extLst>
          </p:cNvPr>
          <p:cNvSpPr txBox="1"/>
          <p:nvPr/>
        </p:nvSpPr>
        <p:spPr>
          <a:xfrm>
            <a:off x="64335" y="3963856"/>
            <a:ext cx="8850998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Subjects: Users, Groups, </a:t>
            </a:r>
            <a:r>
              <a:rPr lang="en-US" dirty="0" err="1"/>
              <a:t>ServiceAccounts</a:t>
            </a:r>
            <a:r>
              <a:rPr lang="en-US" dirty="0"/>
              <a:t>, all  of which can access </a:t>
            </a:r>
            <a:r>
              <a:rPr lang="en-US" dirty="0" err="1"/>
              <a:t>kubernetes</a:t>
            </a:r>
            <a:r>
              <a:rPr lang="en-US" dirty="0"/>
              <a:t> API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Resources: API objects that can be created on the cluster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Verbs: Actions possible on the API objects</a:t>
            </a:r>
          </a:p>
        </p:txBody>
      </p:sp>
    </p:spTree>
    <p:extLst>
      <p:ext uri="{BB962C8B-B14F-4D97-AF65-F5344CB8AC3E}">
        <p14:creationId xmlns:p14="http://schemas.microsoft.com/office/powerpoint/2010/main" val="33991095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689EE54-BEBB-2347-8C5C-F858888C526D}"/>
              </a:ext>
            </a:extLst>
          </p:cNvPr>
          <p:cNvSpPr/>
          <p:nvPr/>
        </p:nvSpPr>
        <p:spPr>
          <a:xfrm>
            <a:off x="4040700" y="948234"/>
            <a:ext cx="4442757" cy="311247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800" dirty="0">
                <a:solidFill>
                  <a:schemeClr val="tx2"/>
                </a:solidFill>
              </a:rPr>
              <a:t>Roles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B97616-97F1-154B-AD90-4172E5210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213" y="115584"/>
            <a:ext cx="7886700" cy="485810"/>
          </a:xfrm>
        </p:spPr>
        <p:txBody>
          <a:bodyPr>
            <a:normAutofit/>
          </a:bodyPr>
          <a:lstStyle/>
          <a:p>
            <a:r>
              <a:rPr lang="en-US" dirty="0"/>
              <a:t>Roles &amp; </a:t>
            </a:r>
            <a:r>
              <a:rPr lang="en-US" dirty="0" err="1"/>
              <a:t>RoleBinding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EA73770-7C1A-5140-9257-27D598F215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9356036"/>
              </p:ext>
            </p:extLst>
          </p:nvPr>
        </p:nvGraphicFramePr>
        <p:xfrm>
          <a:off x="6727633" y="1349163"/>
          <a:ext cx="1413803" cy="2503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3803">
                  <a:extLst>
                    <a:ext uri="{9D8B030D-6E8A-4147-A177-3AD203B41FA5}">
                      <a16:colId xmlns:a16="http://schemas.microsoft.com/office/drawing/2014/main" val="612570353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b="1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Verbs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42086857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Get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71638053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Set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806167936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Watch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911184616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List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552751674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Create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94659048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Patch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9793048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Delete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402894714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36320395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847ADF5-5EBE-1A4D-A27D-FDE9EEFC28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4645876"/>
              </p:ext>
            </p:extLst>
          </p:nvPr>
        </p:nvGraphicFramePr>
        <p:xfrm>
          <a:off x="4645615" y="1349163"/>
          <a:ext cx="1413803" cy="2503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3803">
                  <a:extLst>
                    <a:ext uri="{9D8B030D-6E8A-4147-A177-3AD203B41FA5}">
                      <a16:colId xmlns:a16="http://schemas.microsoft.com/office/drawing/2014/main" val="612570353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b="1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Resources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42086857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Deployments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71638053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err="1">
                          <a:solidFill>
                            <a:schemeClr val="tx1"/>
                          </a:solidFill>
                        </a:rPr>
                        <a:t>Replicasets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806167936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Jobs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911184616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err="1">
                          <a:solidFill>
                            <a:schemeClr val="tx1"/>
                          </a:solidFill>
                        </a:rPr>
                        <a:t>StatefulSets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552751674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Pods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94659048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err="1">
                          <a:solidFill>
                            <a:schemeClr val="tx1"/>
                          </a:solidFill>
                        </a:rPr>
                        <a:t>Daemonsets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9793048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PV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402894714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36320395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09B1C569-0EA8-E743-89A2-F00F5BE878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6011342"/>
              </p:ext>
            </p:extLst>
          </p:nvPr>
        </p:nvGraphicFramePr>
        <p:xfrm>
          <a:off x="555433" y="1070594"/>
          <a:ext cx="1413803" cy="13906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3803">
                  <a:extLst>
                    <a:ext uri="{9D8B030D-6E8A-4147-A177-3AD203B41FA5}">
                      <a16:colId xmlns:a16="http://schemas.microsoft.com/office/drawing/2014/main" val="612570353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tx2"/>
                          </a:solidFill>
                        </a:rPr>
                        <a:t>Subjects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42086857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Users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71638053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Groups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806167936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Service Accounts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911184616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552751674"/>
                  </a:ext>
                </a:extLst>
              </a:tr>
            </a:tbl>
          </a:graphicData>
        </a:graphic>
      </p:graphicFrame>
      <p:sp>
        <p:nvSpPr>
          <p:cNvPr id="4" name="Notched Right Arrow 3">
            <a:extLst>
              <a:ext uri="{FF2B5EF4-FFF2-40B4-BE49-F238E27FC236}">
                <a16:creationId xmlns:a16="http://schemas.microsoft.com/office/drawing/2014/main" id="{D59D40FD-DCD9-714E-8C49-893EC2CCA0AD}"/>
              </a:ext>
            </a:extLst>
          </p:cNvPr>
          <p:cNvSpPr/>
          <p:nvPr/>
        </p:nvSpPr>
        <p:spPr>
          <a:xfrm rot="10800000">
            <a:off x="2046605" y="1635352"/>
            <a:ext cx="1930793" cy="348176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FB4CB4-7E6D-1B47-ADCE-C25F5E8BC423}"/>
              </a:ext>
            </a:extLst>
          </p:cNvPr>
          <p:cNvSpPr txBox="1"/>
          <p:nvPr/>
        </p:nvSpPr>
        <p:spPr>
          <a:xfrm>
            <a:off x="2036051" y="1989039"/>
            <a:ext cx="1930793" cy="40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13" dirty="0" err="1"/>
              <a:t>RoleBindings</a:t>
            </a:r>
            <a:r>
              <a:rPr lang="en-US" sz="1013" dirty="0"/>
              <a:t> assign roles to users/groups/</a:t>
            </a:r>
            <a:r>
              <a:rPr lang="en-US" sz="1013" dirty="0" err="1"/>
              <a:t>sa</a:t>
            </a:r>
            <a:endParaRPr lang="en-US" sz="1013" dirty="0"/>
          </a:p>
        </p:txBody>
      </p:sp>
    </p:spTree>
    <p:extLst>
      <p:ext uri="{BB962C8B-B14F-4D97-AF65-F5344CB8AC3E}">
        <p14:creationId xmlns:p14="http://schemas.microsoft.com/office/powerpoint/2010/main" val="33414679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F4A84-EB76-5E43-8FB8-8761E6FD2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" y="175530"/>
            <a:ext cx="8705020" cy="800100"/>
          </a:xfrm>
        </p:spPr>
        <p:txBody>
          <a:bodyPr/>
          <a:lstStyle/>
          <a:p>
            <a:r>
              <a:rPr lang="en-US" dirty="0"/>
              <a:t>Pod Security Policy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E72E08-E5CA-BE41-8004-7BCC43C77D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250934" y="4882491"/>
            <a:ext cx="1828732" cy="166687"/>
          </a:xfrm>
        </p:spPr>
        <p:txBody>
          <a:bodyPr/>
          <a:lstStyle/>
          <a:p>
            <a:pPr marL="0" marR="0" lvl="0" indent="0" algn="r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95FB3-9C97-154F-86B2-7E381B951268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6859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BAEE6B8-8F6C-4B4E-A135-A1136A6B7B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0312" y="1070305"/>
            <a:ext cx="5774625" cy="1767488"/>
          </a:xfrm>
        </p:spPr>
        <p:txBody>
          <a:bodyPr vert="horz" lIns="0" tIns="0" rIns="0" bIns="0" rtlCol="0">
            <a:noAutofit/>
          </a:bodyPr>
          <a:lstStyle/>
          <a:p>
            <a:pPr marL="544512" lvl="2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v"/>
              <a:tabLst>
                <a:tab pos="3940175" algn="dec"/>
              </a:tabLst>
            </a:pPr>
            <a:endParaRPr lang="en-IN" dirty="0"/>
          </a:p>
          <a:p>
            <a:pPr marL="544512" lvl="2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v"/>
              <a:tabLst>
                <a:tab pos="3940175" algn="dec"/>
              </a:tabLst>
            </a:pPr>
            <a:r>
              <a:rPr lang="en-IN" dirty="0"/>
              <a:t>Used to enforce container image security for the pods in your cluster. </a:t>
            </a:r>
          </a:p>
          <a:p>
            <a:pPr marL="544512" lvl="2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v"/>
              <a:tabLst>
                <a:tab pos="3940175" algn="dec"/>
              </a:tabLst>
            </a:pPr>
            <a:r>
              <a:rPr lang="en-IN" dirty="0"/>
              <a:t>Controls the security sensitive aspects of pod specification and the set of conditions that must be met for a pod to be admitted into the cluster.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B159784-69EB-5942-9146-7C95C0DD38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9271" y="0"/>
            <a:ext cx="293039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0786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F4A84-EB76-5E43-8FB8-8761E6FD2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" y="175530"/>
            <a:ext cx="8705020" cy="800100"/>
          </a:xfrm>
        </p:spPr>
        <p:txBody>
          <a:bodyPr/>
          <a:lstStyle/>
          <a:p>
            <a:r>
              <a:rPr lang="en-US" dirty="0"/>
              <a:t>Fix PSP Issue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E72E08-E5CA-BE41-8004-7BCC43C77D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250934" y="4882491"/>
            <a:ext cx="1828732" cy="166687"/>
          </a:xfrm>
        </p:spPr>
        <p:txBody>
          <a:bodyPr/>
          <a:lstStyle/>
          <a:p>
            <a:pPr marL="0" marR="0" lvl="0" indent="0" algn="r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95FB3-9C97-154F-86B2-7E381B951268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6859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BAEE6B8-8F6C-4B4E-A135-A1136A6B7B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977" y="575580"/>
            <a:ext cx="8119323" cy="1767488"/>
          </a:xfrm>
        </p:spPr>
        <p:txBody>
          <a:bodyPr vert="horz" lIns="0" tIns="0" rIns="0" bIns="0" rtlCol="0">
            <a:noAutofit/>
          </a:bodyPr>
          <a:lstStyle/>
          <a:p>
            <a:pPr marL="544512" lvl="2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v"/>
              <a:tabLst>
                <a:tab pos="3940175" algn="dec"/>
              </a:tabLst>
            </a:pPr>
            <a:endParaRPr lang="en-IN" dirty="0"/>
          </a:p>
          <a:p>
            <a:pPr marL="544512" lvl="2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v"/>
              <a:tabLst>
                <a:tab pos="3940175" algn="dec"/>
              </a:tabLst>
            </a:pPr>
            <a:r>
              <a:rPr lang="en-IN" dirty="0"/>
              <a:t>New PSP with the required conditions</a:t>
            </a:r>
          </a:p>
          <a:p>
            <a:pPr marL="544512" lvl="2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v"/>
              <a:tabLst>
                <a:tab pos="3940175" algn="dec"/>
              </a:tabLst>
            </a:pPr>
            <a:r>
              <a:rPr lang="en-IN" dirty="0"/>
              <a:t>Role/</a:t>
            </a:r>
            <a:r>
              <a:rPr lang="en-IN" dirty="0" err="1"/>
              <a:t>Clusterrole</a:t>
            </a:r>
            <a:r>
              <a:rPr lang="en-IN" dirty="0"/>
              <a:t> that allows use of PSP</a:t>
            </a:r>
          </a:p>
          <a:p>
            <a:pPr marL="544512" lvl="2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v"/>
              <a:tabLst>
                <a:tab pos="3940175" algn="dec"/>
              </a:tabLst>
            </a:pPr>
            <a:r>
              <a:rPr lang="en-IN" dirty="0" err="1"/>
              <a:t>RoleBinding</a:t>
            </a:r>
            <a:r>
              <a:rPr lang="en-IN" dirty="0"/>
              <a:t>/</a:t>
            </a:r>
            <a:r>
              <a:rPr lang="en-IN" dirty="0" err="1"/>
              <a:t>ClusterRoleBinding</a:t>
            </a:r>
            <a:r>
              <a:rPr lang="en-IN" dirty="0"/>
              <a:t> to bind </a:t>
            </a:r>
            <a:r>
              <a:rPr lang="en-IN" dirty="0" err="1"/>
              <a:t>clusterrole</a:t>
            </a:r>
            <a:r>
              <a:rPr lang="en-IN" dirty="0"/>
              <a:t> to service account in the namespace</a:t>
            </a:r>
          </a:p>
          <a:p>
            <a:pPr marL="544512" lvl="2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v"/>
              <a:tabLst>
                <a:tab pos="3940175" algn="dec"/>
              </a:tabLst>
            </a:pP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FFD911-9761-9E4A-917D-D5F6497B38E3}"/>
              </a:ext>
            </a:extLst>
          </p:cNvPr>
          <p:cNvSpPr/>
          <p:nvPr/>
        </p:nvSpPr>
        <p:spPr>
          <a:xfrm>
            <a:off x="4428872" y="2021654"/>
            <a:ext cx="3736428" cy="2793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apiVersion</a:t>
            </a:r>
            <a:r>
              <a:rPr lang="en-US" dirty="0"/>
              <a:t>: rbac.authorization.k8s.io/v1</a:t>
            </a:r>
          </a:p>
          <a:p>
            <a:r>
              <a:rPr lang="en-US" dirty="0"/>
              <a:t>kind: </a:t>
            </a:r>
            <a:r>
              <a:rPr lang="en-US" dirty="0" err="1"/>
              <a:t>RoleBinding</a:t>
            </a:r>
            <a:endParaRPr lang="en-US" dirty="0"/>
          </a:p>
          <a:p>
            <a:r>
              <a:rPr lang="en-US" dirty="0"/>
              <a:t>metadata:</a:t>
            </a:r>
          </a:p>
          <a:p>
            <a:r>
              <a:rPr lang="en-US" dirty="0"/>
              <a:t>  name: </a:t>
            </a:r>
            <a:r>
              <a:rPr lang="en-US" dirty="0" err="1"/>
              <a:t>ibm</a:t>
            </a:r>
            <a:r>
              <a:rPr lang="en-US" dirty="0"/>
              <a:t>-privileged-</a:t>
            </a:r>
            <a:r>
              <a:rPr lang="en-US" dirty="0" err="1"/>
              <a:t>clusterrole</a:t>
            </a:r>
            <a:r>
              <a:rPr lang="en-US" dirty="0"/>
              <a:t>-rolebinding</a:t>
            </a:r>
          </a:p>
          <a:p>
            <a:r>
              <a:rPr lang="en-US" dirty="0"/>
              <a:t>  namespace: demo-dep</a:t>
            </a:r>
          </a:p>
          <a:p>
            <a:r>
              <a:rPr lang="en-US" dirty="0" err="1"/>
              <a:t>roleRef</a:t>
            </a:r>
            <a:r>
              <a:rPr lang="en-US" dirty="0"/>
              <a:t>:</a:t>
            </a:r>
          </a:p>
          <a:p>
            <a:r>
              <a:rPr lang="en-US" dirty="0"/>
              <a:t>  </a:t>
            </a:r>
            <a:r>
              <a:rPr lang="en-US" dirty="0" err="1"/>
              <a:t>apiGroup</a:t>
            </a:r>
            <a:r>
              <a:rPr lang="en-US" dirty="0"/>
              <a:t>: rbac.authorization.k8s.io</a:t>
            </a:r>
          </a:p>
          <a:p>
            <a:r>
              <a:rPr lang="en-US" dirty="0"/>
              <a:t>  kind: </a:t>
            </a:r>
            <a:r>
              <a:rPr lang="en-US" dirty="0" err="1"/>
              <a:t>ClusterRole</a:t>
            </a:r>
            <a:endParaRPr lang="en-US" dirty="0"/>
          </a:p>
          <a:p>
            <a:r>
              <a:rPr lang="en-US" dirty="0"/>
              <a:t>  name: </a:t>
            </a:r>
            <a:r>
              <a:rPr lang="en-US" dirty="0" err="1"/>
              <a:t>ibm</a:t>
            </a:r>
            <a:r>
              <a:rPr lang="en-US" dirty="0"/>
              <a:t>-privileged-</a:t>
            </a:r>
            <a:r>
              <a:rPr lang="en-US" dirty="0" err="1"/>
              <a:t>clusterrole</a:t>
            </a:r>
            <a:endParaRPr lang="en-US" dirty="0"/>
          </a:p>
          <a:p>
            <a:r>
              <a:rPr lang="en-US" dirty="0"/>
              <a:t>subjects:</a:t>
            </a:r>
          </a:p>
          <a:p>
            <a:r>
              <a:rPr lang="en-US" dirty="0"/>
              <a:t>- </a:t>
            </a:r>
            <a:r>
              <a:rPr lang="en-US" dirty="0" err="1"/>
              <a:t>apiGroup</a:t>
            </a:r>
            <a:r>
              <a:rPr lang="en-US" dirty="0"/>
              <a:t>: rbac.authorization.k8s.io</a:t>
            </a:r>
          </a:p>
          <a:p>
            <a:r>
              <a:rPr lang="en-US" dirty="0"/>
              <a:t>  kind: Group</a:t>
            </a:r>
          </a:p>
          <a:p>
            <a:r>
              <a:rPr lang="en-US" dirty="0"/>
              <a:t>  name: </a:t>
            </a:r>
            <a:r>
              <a:rPr lang="en-US" dirty="0" err="1"/>
              <a:t>system:serviceaccounts:demo-dep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674F10-0490-4D46-A275-D5B52606C279}"/>
              </a:ext>
            </a:extLst>
          </p:cNvPr>
          <p:cNvSpPr/>
          <p:nvPr/>
        </p:nvSpPr>
        <p:spPr>
          <a:xfrm>
            <a:off x="794863" y="1942155"/>
            <a:ext cx="2526406" cy="32085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apiVersion</a:t>
            </a:r>
            <a:r>
              <a:rPr lang="en-US" dirty="0"/>
              <a:t>: rbac.authorization.k8s.io/v1</a:t>
            </a:r>
          </a:p>
          <a:p>
            <a:r>
              <a:rPr lang="en-US" dirty="0"/>
              <a:t>kind: </a:t>
            </a:r>
            <a:r>
              <a:rPr lang="en-US" dirty="0" err="1"/>
              <a:t>ClusterRole</a:t>
            </a:r>
            <a:endParaRPr lang="en-US" dirty="0"/>
          </a:p>
          <a:p>
            <a:r>
              <a:rPr lang="en-US" dirty="0"/>
              <a:t>metadata:</a:t>
            </a:r>
          </a:p>
          <a:p>
            <a:r>
              <a:rPr lang="en-US" dirty="0"/>
              <a:t>name: </a:t>
            </a:r>
            <a:r>
              <a:rPr lang="en-US" dirty="0" err="1"/>
              <a:t>ibm</a:t>
            </a:r>
            <a:r>
              <a:rPr lang="en-US" dirty="0"/>
              <a:t>-privileged-</a:t>
            </a:r>
            <a:r>
              <a:rPr lang="en-US" dirty="0" err="1"/>
              <a:t>clusterrole</a:t>
            </a:r>
            <a:endParaRPr lang="en-US" dirty="0"/>
          </a:p>
          <a:p>
            <a:r>
              <a:rPr lang="en-US" dirty="0"/>
              <a:t>rules:</a:t>
            </a:r>
          </a:p>
          <a:p>
            <a:r>
              <a:rPr lang="en-US" dirty="0"/>
              <a:t>- </a:t>
            </a:r>
            <a:r>
              <a:rPr lang="en-US" dirty="0" err="1"/>
              <a:t>apiGroups</a:t>
            </a:r>
            <a:r>
              <a:rPr lang="en-US" dirty="0"/>
              <a:t>:</a:t>
            </a:r>
          </a:p>
          <a:p>
            <a:r>
              <a:rPr lang="en-US" dirty="0"/>
              <a:t>  - extensions</a:t>
            </a:r>
          </a:p>
          <a:p>
            <a:r>
              <a:rPr lang="en-US" dirty="0"/>
              <a:t>  </a:t>
            </a:r>
            <a:r>
              <a:rPr lang="en-US" dirty="0" err="1"/>
              <a:t>resourceNames</a:t>
            </a:r>
            <a:r>
              <a:rPr lang="en-US" dirty="0"/>
              <a:t>:</a:t>
            </a:r>
          </a:p>
          <a:p>
            <a:r>
              <a:rPr lang="en-US" dirty="0"/>
              <a:t>  - </a:t>
            </a:r>
            <a:r>
              <a:rPr lang="en-US" dirty="0" err="1"/>
              <a:t>ibm</a:t>
            </a:r>
            <a:r>
              <a:rPr lang="en-US" dirty="0"/>
              <a:t>-privileged-</a:t>
            </a:r>
            <a:r>
              <a:rPr lang="en-US" dirty="0" err="1"/>
              <a:t>psp</a:t>
            </a:r>
            <a:endParaRPr lang="en-US" dirty="0"/>
          </a:p>
          <a:p>
            <a:r>
              <a:rPr lang="en-US" dirty="0"/>
              <a:t>  resources:</a:t>
            </a:r>
          </a:p>
          <a:p>
            <a:r>
              <a:rPr lang="en-US" dirty="0"/>
              <a:t>  - </a:t>
            </a:r>
            <a:r>
              <a:rPr lang="en-US" dirty="0" err="1"/>
              <a:t>podsecuritypolicies</a:t>
            </a:r>
            <a:endParaRPr lang="en-US" dirty="0"/>
          </a:p>
          <a:p>
            <a:r>
              <a:rPr lang="en-US" dirty="0"/>
              <a:t>  verbs:</a:t>
            </a:r>
          </a:p>
          <a:p>
            <a:r>
              <a:rPr lang="en-US" dirty="0"/>
              <a:t>  - use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EFF6781-CBB6-2C46-8528-65CEBEA7FB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0942" y="909422"/>
            <a:ext cx="5012746" cy="664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082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" descr="page45image11380864">
            <a:extLst>
              <a:ext uri="{FF2B5EF4-FFF2-40B4-BE49-F238E27FC236}">
                <a16:creationId xmlns:a16="http://schemas.microsoft.com/office/drawing/2014/main" id="{C29C0CF7-8F78-9D41-A9F5-2A4F6C1EE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14" y="578069"/>
            <a:ext cx="8891752" cy="1082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2F4A84-EB76-5E43-8FB8-8761E6FD2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" y="175530"/>
            <a:ext cx="8705020" cy="800100"/>
          </a:xfrm>
        </p:spPr>
        <p:txBody>
          <a:bodyPr/>
          <a:lstStyle/>
          <a:p>
            <a:r>
              <a:rPr lang="en-US" dirty="0"/>
              <a:t>Scheduling Issues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E72E08-E5CA-BE41-8004-7BCC43C77D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529552" y="4799148"/>
            <a:ext cx="1828732" cy="166687"/>
          </a:xfrm>
        </p:spPr>
        <p:txBody>
          <a:bodyPr/>
          <a:lstStyle/>
          <a:p>
            <a:pPr marL="0" marR="0" lvl="0" indent="0" algn="r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95FB3-9C97-154F-86B2-7E381B951268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6859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BAEE6B8-8F6C-4B4E-A135-A1136A6B7B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0313" y="651641"/>
            <a:ext cx="8723376" cy="4314194"/>
          </a:xfrm>
          <a:ln w="0">
            <a:noFill/>
            <a:headEnd type="none" w="med" len="med"/>
            <a:tailEnd type="triangle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lIns="0" tIns="0" rIns="0" bIns="0" rtlCol="0">
            <a:noAutofit/>
          </a:bodyPr>
          <a:lstStyle/>
          <a:p>
            <a:pPr marL="285750" indent="-28575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v"/>
              <a:tabLst>
                <a:tab pos="3940175" algn="dec"/>
              </a:tabLst>
            </a:pPr>
            <a:r>
              <a:rPr lang="en-US" sz="1600" dirty="0"/>
              <a:t>Pods in pending state: Node Affinity/Anti Affinity, Taints &amp; Tolerations</a:t>
            </a:r>
          </a:p>
          <a:p>
            <a:pPr marL="285750" indent="-28575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v"/>
              <a:tabLst>
                <a:tab pos="3940175" algn="dec"/>
              </a:tabLst>
            </a:pPr>
            <a:r>
              <a:rPr lang="en-US" sz="1600" dirty="0"/>
              <a:t>Resource Constraints</a:t>
            </a:r>
          </a:p>
          <a:p>
            <a:pPr marL="777875" lvl="3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endParaRPr lang="en-US" sz="16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939425-0EEE-A340-92E6-ED347062F840}"/>
              </a:ext>
            </a:extLst>
          </p:cNvPr>
          <p:cNvSpPr/>
          <p:nvPr/>
        </p:nvSpPr>
        <p:spPr bwMode="auto">
          <a:xfrm>
            <a:off x="262759" y="3469151"/>
            <a:ext cx="1597572" cy="132999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ts val="16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Worker node – 1</a:t>
            </a:r>
          </a:p>
          <a:p>
            <a:pPr marL="0" marR="0" indent="0" algn="l" defTabSz="914400" rtl="0" eaLnBrk="1" fontAlgn="base" latinLnBrk="0" hangingPunct="1">
              <a:lnSpc>
                <a:spcPts val="16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indent="0" algn="l" defTabSz="914400" rtl="0" eaLnBrk="1" fontAlgn="base" latinLnBrk="0" hangingPunct="1">
              <a:lnSpc>
                <a:spcPts val="16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Label: </a:t>
            </a:r>
            <a:r>
              <a:rPr kumimoji="0" 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kubernetes.io</a:t>
            </a: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/node-function=web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328B60-CFBA-1545-AB9F-A3F10D845B12}"/>
              </a:ext>
            </a:extLst>
          </p:cNvPr>
          <p:cNvSpPr/>
          <p:nvPr/>
        </p:nvSpPr>
        <p:spPr bwMode="auto">
          <a:xfrm>
            <a:off x="2004379" y="3469149"/>
            <a:ext cx="1597572" cy="132999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4400" fontAlgn="base">
              <a:lnSpc>
                <a:spcPts val="16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Worker node – 2</a:t>
            </a:r>
          </a:p>
          <a:p>
            <a:pPr defTabSz="914400" fontAlgn="base">
              <a:lnSpc>
                <a:spcPts val="1600"/>
              </a:lnSpc>
              <a:spcBef>
                <a:spcPct val="0"/>
              </a:spcBef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defTabSz="914400" fontAlgn="base">
              <a:lnSpc>
                <a:spcPts val="16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Label: </a:t>
            </a:r>
            <a:r>
              <a:rPr lang="en-US" sz="1200" dirty="0" err="1">
                <a:solidFill>
                  <a:schemeClr val="bg1"/>
                </a:solidFill>
              </a:rPr>
              <a:t>kubernetes.io</a:t>
            </a:r>
            <a:r>
              <a:rPr lang="en-US" sz="1200" dirty="0">
                <a:solidFill>
                  <a:schemeClr val="bg1"/>
                </a:solidFill>
              </a:rPr>
              <a:t>/node-function=web</a:t>
            </a:r>
          </a:p>
          <a:p>
            <a:pPr defTabSz="914400" fontAlgn="base">
              <a:lnSpc>
                <a:spcPts val="1600"/>
              </a:lnSpc>
              <a:spcBef>
                <a:spcPct val="0"/>
              </a:spcBef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2A849EB-B5E3-B748-AE38-3AC72302457C}"/>
              </a:ext>
            </a:extLst>
          </p:cNvPr>
          <p:cNvSpPr/>
          <p:nvPr/>
        </p:nvSpPr>
        <p:spPr bwMode="auto">
          <a:xfrm>
            <a:off x="3745999" y="3482867"/>
            <a:ext cx="1597572" cy="132999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4400" fontAlgn="base">
              <a:lnSpc>
                <a:spcPts val="16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Worker node – 3</a:t>
            </a:r>
          </a:p>
          <a:p>
            <a:pPr defTabSz="914400" fontAlgn="base">
              <a:lnSpc>
                <a:spcPts val="1600"/>
              </a:lnSpc>
              <a:spcBef>
                <a:spcPct val="0"/>
              </a:spcBef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defTabSz="914400" fontAlgn="base">
              <a:lnSpc>
                <a:spcPts val="16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Label: </a:t>
            </a:r>
            <a:r>
              <a:rPr lang="en-US" sz="1200" dirty="0" err="1">
                <a:solidFill>
                  <a:schemeClr val="bg1"/>
                </a:solidFill>
              </a:rPr>
              <a:t>kubernetes.io</a:t>
            </a:r>
            <a:r>
              <a:rPr lang="en-US" sz="1200" dirty="0">
                <a:solidFill>
                  <a:schemeClr val="bg1"/>
                </a:solidFill>
              </a:rPr>
              <a:t>/node-function=web</a:t>
            </a:r>
          </a:p>
          <a:p>
            <a:pPr defTabSz="914400" fontAlgn="base">
              <a:lnSpc>
                <a:spcPts val="1600"/>
              </a:lnSpc>
              <a:spcBef>
                <a:spcPct val="0"/>
              </a:spcBef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7F56CD-7668-7049-B140-E0A120845825}"/>
              </a:ext>
            </a:extLst>
          </p:cNvPr>
          <p:cNvSpPr/>
          <p:nvPr/>
        </p:nvSpPr>
        <p:spPr bwMode="auto">
          <a:xfrm>
            <a:off x="5481365" y="3482866"/>
            <a:ext cx="1597572" cy="132999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4400" fontAlgn="base">
              <a:lnSpc>
                <a:spcPts val="16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Worker node – 4</a:t>
            </a:r>
          </a:p>
          <a:p>
            <a:pPr defTabSz="914400" fontAlgn="base">
              <a:lnSpc>
                <a:spcPts val="1600"/>
              </a:lnSpc>
              <a:spcBef>
                <a:spcPct val="0"/>
              </a:spcBef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defTabSz="914400" fontAlgn="base">
              <a:lnSpc>
                <a:spcPts val="16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Label: </a:t>
            </a:r>
            <a:r>
              <a:rPr lang="en-US" sz="1200" dirty="0" err="1">
                <a:solidFill>
                  <a:schemeClr val="bg1"/>
                </a:solidFill>
              </a:rPr>
              <a:t>kubernetes.io</a:t>
            </a:r>
            <a:r>
              <a:rPr lang="en-US" sz="1200" dirty="0">
                <a:solidFill>
                  <a:schemeClr val="bg1"/>
                </a:solidFill>
              </a:rPr>
              <a:t>/node-function=web</a:t>
            </a:r>
          </a:p>
          <a:p>
            <a:pPr defTabSz="914400" fontAlgn="base">
              <a:lnSpc>
                <a:spcPts val="1600"/>
              </a:lnSpc>
              <a:spcBef>
                <a:spcPct val="0"/>
              </a:spcBef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9B22B3-09F1-D744-8A16-B909F3CE0D6D}"/>
              </a:ext>
            </a:extLst>
          </p:cNvPr>
          <p:cNvSpPr/>
          <p:nvPr/>
        </p:nvSpPr>
        <p:spPr bwMode="auto">
          <a:xfrm>
            <a:off x="7229239" y="3487465"/>
            <a:ext cx="1597572" cy="132999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4400" fontAlgn="base">
              <a:lnSpc>
                <a:spcPts val="16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Worker node – 5</a:t>
            </a:r>
          </a:p>
          <a:p>
            <a:pPr defTabSz="914400" fontAlgn="base">
              <a:lnSpc>
                <a:spcPts val="1600"/>
              </a:lnSpc>
              <a:spcBef>
                <a:spcPct val="0"/>
              </a:spcBef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defTabSz="914400" fontAlgn="base">
              <a:lnSpc>
                <a:spcPts val="1600"/>
              </a:lnSpc>
              <a:spcBef>
                <a:spcPct val="0"/>
              </a:spcBef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defTabSz="914400" fontAlgn="base">
              <a:lnSpc>
                <a:spcPts val="1600"/>
              </a:lnSpc>
              <a:spcBef>
                <a:spcPct val="0"/>
              </a:spcBef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37EEFB-E4A0-8644-9E2C-55B2FD0D3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6588" y="895739"/>
            <a:ext cx="3972964" cy="1472693"/>
          </a:xfrm>
          <a:prstGeom prst="rect">
            <a:avLst/>
          </a:prstGeom>
        </p:spPr>
      </p:pic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86821367-29F3-5F42-92DF-EC81CDE89D2B}"/>
              </a:ext>
            </a:extLst>
          </p:cNvPr>
          <p:cNvCxnSpPr>
            <a:cxnSpLocks/>
            <a:stCxn id="5" idx="2"/>
            <a:endCxn id="3" idx="0"/>
          </p:cNvCxnSpPr>
          <p:nvPr/>
        </p:nvCxnSpPr>
        <p:spPr bwMode="auto">
          <a:xfrm rot="5400000">
            <a:off x="2251949" y="1178029"/>
            <a:ext cx="1100719" cy="3481525"/>
          </a:xfrm>
          <a:prstGeom prst="bentConnector3">
            <a:avLst/>
          </a:prstGeom>
          <a:ln w="28575">
            <a:solidFill>
              <a:schemeClr val="tx1"/>
            </a:solidFill>
            <a:headEnd type="none" w="med" len="med"/>
            <a:tailEnd type="triangle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77C42E16-F31C-9A41-B99E-6DAB89ABB84A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 bwMode="auto">
          <a:xfrm rot="5400000">
            <a:off x="3122760" y="2048838"/>
            <a:ext cx="1100717" cy="1739905"/>
          </a:xfrm>
          <a:prstGeom prst="bentConnector3">
            <a:avLst/>
          </a:prstGeom>
          <a:ln w="28575">
            <a:solidFill>
              <a:schemeClr val="tx1"/>
            </a:solidFill>
            <a:headEnd type="none" w="med" len="med"/>
            <a:tailEnd type="triangle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FB73A232-B318-D445-913D-2D5EA163250A}"/>
              </a:ext>
            </a:extLst>
          </p:cNvPr>
          <p:cNvCxnSpPr>
            <a:cxnSpLocks/>
            <a:stCxn id="5" idx="2"/>
            <a:endCxn id="8" idx="0"/>
          </p:cNvCxnSpPr>
          <p:nvPr/>
        </p:nvCxnSpPr>
        <p:spPr bwMode="auto">
          <a:xfrm rot="16200000" flipH="1">
            <a:off x="3986710" y="2924791"/>
            <a:ext cx="1114435" cy="1715"/>
          </a:xfrm>
          <a:prstGeom prst="bentConnector3">
            <a:avLst/>
          </a:prstGeom>
          <a:ln w="28575">
            <a:solidFill>
              <a:schemeClr val="tx1"/>
            </a:solidFill>
            <a:headEnd type="none" w="med" len="med"/>
            <a:tailEnd type="triangle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F5CC9CCF-B9E9-7546-A6BB-84C0BBA39C84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 bwMode="auto">
          <a:xfrm rot="16200000" flipH="1">
            <a:off x="4854393" y="2057108"/>
            <a:ext cx="1114434" cy="1737081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headEnd type="none" w="med" len="med"/>
            <a:tailEnd type="triangle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CA77EF9E-AAFD-7D4F-AA40-98D4B2F941C7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 bwMode="auto">
          <a:xfrm rot="16200000" flipH="1">
            <a:off x="5726031" y="1185470"/>
            <a:ext cx="1119033" cy="3484955"/>
          </a:xfrm>
          <a:prstGeom prst="bentConnector3">
            <a:avLst/>
          </a:prstGeom>
          <a:ln w="28575">
            <a:solidFill>
              <a:schemeClr val="tx1"/>
            </a:solidFill>
            <a:headEnd type="none" w="med" len="med"/>
            <a:tailEnd type="triangle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1F93BF0-994A-5647-B239-98489B734E4A}"/>
              </a:ext>
            </a:extLst>
          </p:cNvPr>
          <p:cNvSpPr txBox="1"/>
          <p:nvPr/>
        </p:nvSpPr>
        <p:spPr>
          <a:xfrm>
            <a:off x="7724862" y="3127067"/>
            <a:ext cx="606328" cy="3396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ts val="1600"/>
              </a:lnSpc>
              <a:spcAft>
                <a:spcPts val="1200"/>
              </a:spcAft>
            </a:pPr>
            <a:r>
              <a:rPr lang="en-US" sz="3200" dirty="0">
                <a:solidFill>
                  <a:srgbClr val="C00000"/>
                </a:solidFill>
                <a:latin typeface="+mn-lt"/>
                <a:ea typeface="IBM Plex Sans" charset="0"/>
                <a:cs typeface="IBM Plex Sans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5005493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" descr="page45image11380864">
            <a:extLst>
              <a:ext uri="{FF2B5EF4-FFF2-40B4-BE49-F238E27FC236}">
                <a16:creationId xmlns:a16="http://schemas.microsoft.com/office/drawing/2014/main" id="{C29C0CF7-8F78-9D41-A9F5-2A4F6C1EE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14" y="578069"/>
            <a:ext cx="8891752" cy="4387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2F4A84-EB76-5E43-8FB8-8761E6FD2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" y="175530"/>
            <a:ext cx="8705020" cy="800100"/>
          </a:xfrm>
        </p:spPr>
        <p:txBody>
          <a:bodyPr/>
          <a:lstStyle/>
          <a:p>
            <a:r>
              <a:rPr lang="en-US" dirty="0" err="1"/>
              <a:t>Crashloopbackoff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E72E08-E5CA-BE41-8004-7BCC43C77D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95FB3-9C97-154F-86B2-7E381B951268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6859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BAEE6B8-8F6C-4B4E-A135-A1136A6B7B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0313" y="651641"/>
            <a:ext cx="8723376" cy="4314194"/>
          </a:xfrm>
        </p:spPr>
        <p:txBody>
          <a:bodyPr vert="horz" lIns="0" tIns="0" rIns="0" bIns="0" rtlCol="0">
            <a:noAutofit/>
          </a:bodyPr>
          <a:lstStyle/>
          <a:p>
            <a:pPr marL="342900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endParaRPr lang="en-US" sz="1600" dirty="0"/>
          </a:p>
          <a:p>
            <a:pPr marL="487362" lvl="2" indent="-28575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v"/>
              <a:tabLst>
                <a:tab pos="3940175" algn="dec"/>
              </a:tabLst>
            </a:pPr>
            <a:r>
              <a:rPr lang="en-US" sz="1600" dirty="0"/>
              <a:t>Pod staring, crashing in a loop</a:t>
            </a:r>
          </a:p>
          <a:p>
            <a:pPr marL="487362" lvl="2" indent="-28575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v"/>
              <a:tabLst>
                <a:tab pos="3940175" algn="dec"/>
              </a:tabLst>
            </a:pPr>
            <a:r>
              <a:rPr lang="en-US" sz="1600" dirty="0"/>
              <a:t>Pod Restart Policy: Always/Never/</a:t>
            </a:r>
            <a:r>
              <a:rPr lang="en-US" sz="1600" dirty="0" err="1"/>
              <a:t>OnFailure</a:t>
            </a:r>
            <a:r>
              <a:rPr lang="en-US" sz="1600" dirty="0"/>
              <a:t>, Default: Always</a:t>
            </a:r>
          </a:p>
          <a:p>
            <a:pPr marL="487362" lvl="2" indent="-28575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v"/>
              <a:tabLst>
                <a:tab pos="3940175" algn="dec"/>
              </a:tabLst>
            </a:pPr>
            <a:r>
              <a:rPr lang="en-IN" sz="1600" dirty="0"/>
              <a:t>Failed containers are restarted by the </a:t>
            </a:r>
            <a:r>
              <a:rPr lang="en-IN" sz="1600" dirty="0" err="1"/>
              <a:t>kubelet</a:t>
            </a:r>
            <a:r>
              <a:rPr lang="en-IN" sz="1600" dirty="0"/>
              <a:t> with an exponential back-off delay (10s, 20s, 40s …) capped at five minutes</a:t>
            </a:r>
          </a:p>
          <a:p>
            <a:pPr marL="487362" lvl="2" indent="-28575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v"/>
              <a:tabLst>
                <a:tab pos="3940175" algn="dec"/>
              </a:tabLst>
            </a:pPr>
            <a:r>
              <a:rPr lang="en-IN" sz="1600" dirty="0" err="1"/>
              <a:t>Crashloopbackoff</a:t>
            </a:r>
            <a:r>
              <a:rPr lang="en-IN" sz="1600" dirty="0"/>
              <a:t> typically indicate, application inside the container is crashing</a:t>
            </a:r>
          </a:p>
          <a:p>
            <a:pPr marL="487362" lvl="2" indent="-28575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v"/>
              <a:tabLst>
                <a:tab pos="3940175" algn="dec"/>
              </a:tabLst>
            </a:pPr>
            <a:r>
              <a:rPr lang="en-IN" sz="1600" dirty="0"/>
              <a:t>Use </a:t>
            </a:r>
            <a:r>
              <a:rPr lang="en-IN" sz="1600" dirty="0" err="1"/>
              <a:t>kubectl</a:t>
            </a:r>
            <a:r>
              <a:rPr lang="en-IN" sz="1600" dirty="0"/>
              <a:t> logs to look at the applications logs</a:t>
            </a:r>
          </a:p>
          <a:p>
            <a:pPr marL="487362" lvl="2" indent="-28575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v"/>
              <a:tabLst>
                <a:tab pos="3940175" algn="dec"/>
              </a:tabLst>
            </a:pPr>
            <a:r>
              <a:rPr lang="en-IN" sz="1600" dirty="0"/>
              <a:t>Alerts based on pod restart count</a:t>
            </a:r>
          </a:p>
        </p:txBody>
      </p:sp>
    </p:spTree>
    <p:extLst>
      <p:ext uri="{BB962C8B-B14F-4D97-AF65-F5344CB8AC3E}">
        <p14:creationId xmlns:p14="http://schemas.microsoft.com/office/powerpoint/2010/main" val="28737029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" descr="page45image11380864">
            <a:extLst>
              <a:ext uri="{FF2B5EF4-FFF2-40B4-BE49-F238E27FC236}">
                <a16:creationId xmlns:a16="http://schemas.microsoft.com/office/drawing/2014/main" id="{C29C0CF7-8F78-9D41-A9F5-2A4F6C1EE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14" y="578069"/>
            <a:ext cx="8891752" cy="4387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2F4A84-EB76-5E43-8FB8-8761E6FD2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" y="175530"/>
            <a:ext cx="8705020" cy="800100"/>
          </a:xfrm>
        </p:spPr>
        <p:txBody>
          <a:bodyPr/>
          <a:lstStyle/>
          <a:p>
            <a:r>
              <a:rPr lang="en-US" dirty="0"/>
              <a:t>Network Issues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E72E08-E5CA-BE41-8004-7BCC43C77D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95FB3-9C97-154F-86B2-7E381B951268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6859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BAEE6B8-8F6C-4B4E-A135-A1136A6B7B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0313" y="578069"/>
            <a:ext cx="8723376" cy="4387766"/>
          </a:xfrm>
        </p:spPr>
        <p:txBody>
          <a:bodyPr vert="horz" lIns="0" tIns="0" rIns="0" bIns="0" rtlCol="0">
            <a:noAutofit/>
          </a:bodyPr>
          <a:lstStyle/>
          <a:p>
            <a:pPr marL="342900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endParaRPr lang="en-US" sz="1600" dirty="0"/>
          </a:p>
          <a:p>
            <a:pPr marL="777875" lvl="3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r>
              <a:rPr lang="en-US" sz="1600" dirty="0"/>
              <a:t>CNI Problems: </a:t>
            </a:r>
            <a:r>
              <a:rPr lang="en-US" sz="1600" dirty="0" err="1"/>
              <a:t>calicoctl</a:t>
            </a:r>
            <a:r>
              <a:rPr lang="en-US" sz="1600" dirty="0"/>
              <a:t>, …</a:t>
            </a:r>
          </a:p>
          <a:p>
            <a:pPr marL="777875" lvl="3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r>
              <a:rPr lang="en-US" sz="1600" dirty="0"/>
              <a:t>Network policies blocking traffic?</a:t>
            </a:r>
          </a:p>
          <a:p>
            <a:pPr marL="777875" lvl="3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r>
              <a:rPr lang="en-US" sz="1600" dirty="0"/>
              <a:t>Firewalls preventing packets between hosts?</a:t>
            </a:r>
          </a:p>
          <a:p>
            <a:pPr marL="777875" lvl="3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r>
              <a:rPr lang="en-US" sz="1600" dirty="0"/>
              <a:t>Iptables, </a:t>
            </a:r>
            <a:r>
              <a:rPr lang="en-US" sz="1600" dirty="0" err="1"/>
              <a:t>conntrack</a:t>
            </a:r>
            <a:r>
              <a:rPr lang="en-US" sz="1600" dirty="0"/>
              <a:t>, …</a:t>
            </a:r>
          </a:p>
          <a:p>
            <a:pPr marL="777875" lvl="3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r>
              <a:rPr lang="en-US" sz="1600"/>
              <a:t>Skydive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05172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F4A84-EB76-5E43-8FB8-8761E6FD2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E72E08-E5CA-BE41-8004-7BCC43C77D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BAEE6B8-8F6C-4B4E-A135-A1136A6B7B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3746" y="809297"/>
            <a:ext cx="8094226" cy="3502631"/>
          </a:xfrm>
        </p:spPr>
        <p:txBody>
          <a:bodyPr/>
          <a:lstStyle/>
          <a:p>
            <a:pPr lvl="0"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endParaRPr lang="en-US" sz="2000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342900" lvl="0" indent="-342900" defTabSz="457200" fontAlgn="auto">
              <a:spcAft>
                <a:spcPts val="0"/>
              </a:spcAft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endParaRPr lang="en-US" sz="1800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342900" lvl="0" indent="-342900" defTabSz="457200" fontAlgn="auto">
              <a:spcAft>
                <a:spcPts val="0"/>
              </a:spcAft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endParaRPr lang="en-US" sz="1800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342900" lvl="0" indent="-342900" defTabSz="457200" fontAlgn="auto">
              <a:spcAft>
                <a:spcPts val="0"/>
              </a:spcAft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endParaRPr lang="en-US" sz="1800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lvl="0"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endParaRPr lang="en-US" sz="1800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342900" lvl="0" indent="-342900" defTabSz="457200" fontAlgn="auto">
              <a:spcAft>
                <a:spcPts val="0"/>
              </a:spcAft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endParaRPr lang="en-US" sz="1800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342900" lvl="0" indent="-342900" defTabSz="457200" fontAlgn="auto">
              <a:spcAft>
                <a:spcPts val="0"/>
              </a:spcAft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r>
              <a:rPr lang="en-US" sz="1800" kern="1200" dirty="0">
                <a:solidFill>
                  <a:srgbClr val="000000"/>
                </a:solidFill>
                <a:ea typeface="Arial" charset="0"/>
                <a:cs typeface="Arial" charset="0"/>
              </a:rPr>
              <a:t>Go through a series of common kubernetes cluster and application issues</a:t>
            </a:r>
          </a:p>
          <a:p>
            <a:pPr marL="342900" lvl="0" indent="-342900" defTabSz="457200" fontAlgn="auto">
              <a:spcAft>
                <a:spcPts val="0"/>
              </a:spcAft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endParaRPr lang="en-US" sz="1800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342900" lvl="0" indent="-342900" defTabSz="457200" fontAlgn="auto">
              <a:spcAft>
                <a:spcPts val="0"/>
              </a:spcAft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r>
              <a:rPr lang="en-US" sz="1800" kern="1200" dirty="0">
                <a:solidFill>
                  <a:srgbClr val="000000"/>
                </a:solidFill>
                <a:ea typeface="Arial" charset="0"/>
                <a:cs typeface="Arial" charset="0"/>
              </a:rPr>
              <a:t>Tools &amp; steps to fix those issues</a:t>
            </a:r>
          </a:p>
          <a:p>
            <a:pPr marL="342900" lvl="0" indent="-342900" defTabSz="457200" fontAlgn="auto">
              <a:spcAft>
                <a:spcPts val="0"/>
              </a:spcAft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endParaRPr lang="en-US" sz="1800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342900" lvl="0" indent="-342900" defTabSz="457200" fontAlgn="auto">
              <a:spcAft>
                <a:spcPts val="0"/>
              </a:spcAft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endParaRPr lang="en-US" sz="1800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342900" lvl="0" indent="-342900" defTabSz="457200" fontAlgn="auto">
              <a:spcAft>
                <a:spcPts val="0"/>
              </a:spcAft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endParaRPr lang="en-US" sz="1800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342900" lvl="0" indent="-342900" defTabSz="457200" fontAlgn="auto">
              <a:spcAft>
                <a:spcPts val="0"/>
              </a:spcAft>
              <a:buClrTx/>
              <a:buSzTx/>
              <a:buFont typeface="Wingdings" pitchFamily="2" charset="2"/>
              <a:buChar char="v"/>
              <a:tabLst>
                <a:tab pos="3940175" algn="dec"/>
              </a:tabLst>
            </a:pPr>
            <a:r>
              <a:rPr lang="en-US" sz="1800" kern="1200" dirty="0">
                <a:solidFill>
                  <a:srgbClr val="000000"/>
                </a:solidFill>
                <a:ea typeface="Arial" charset="0"/>
                <a:cs typeface="Arial" charset="0"/>
              </a:rPr>
              <a:t>A working knowledge of kubernetes, docker assumed</a:t>
            </a:r>
          </a:p>
          <a:p>
            <a:pPr lvl="0"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endParaRPr lang="en-US" sz="2000" kern="1200" dirty="0">
              <a:solidFill>
                <a:srgbClr val="000000"/>
              </a:solidFill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8461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" descr="page45image11380864">
            <a:extLst>
              <a:ext uri="{FF2B5EF4-FFF2-40B4-BE49-F238E27FC236}">
                <a16:creationId xmlns:a16="http://schemas.microsoft.com/office/drawing/2014/main" id="{C29C0CF7-8F78-9D41-A9F5-2A4F6C1EE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14" y="578069"/>
            <a:ext cx="8891752" cy="4387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2F4A84-EB76-5E43-8FB8-8761E6FD2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" y="175530"/>
            <a:ext cx="8705020" cy="800100"/>
          </a:xfrm>
        </p:spPr>
        <p:txBody>
          <a:bodyPr/>
          <a:lstStyle/>
          <a:p>
            <a:r>
              <a:rPr lang="en-US" dirty="0"/>
              <a:t>Post Deployment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E72E08-E5CA-BE41-8004-7BCC43C77D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95FB3-9C97-154F-86B2-7E381B951268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6859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BAEE6B8-8F6C-4B4E-A135-A1136A6B7B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0313" y="578069"/>
            <a:ext cx="8723376" cy="4387766"/>
          </a:xfrm>
        </p:spPr>
        <p:txBody>
          <a:bodyPr vert="horz" lIns="0" tIns="0" rIns="0" bIns="0" rtlCol="0">
            <a:noAutofit/>
          </a:bodyPr>
          <a:lstStyle/>
          <a:p>
            <a:pPr marL="285750" indent="-285750">
              <a:buFont typeface="Wingdings" pitchFamily="2" charset="2"/>
              <a:buChar char="Ø"/>
            </a:pPr>
            <a:endParaRPr lang="en-IN" sz="16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IN" sz="1600" dirty="0"/>
              <a:t>Application validation tests: make sure your successful deployment was a correct deployment</a:t>
            </a:r>
          </a:p>
          <a:p>
            <a:pPr marL="285750" indent="-285750">
              <a:buFont typeface="Wingdings" pitchFamily="2" charset="2"/>
              <a:buChar char="Ø"/>
            </a:pPr>
            <a:endParaRPr lang="en-IN" sz="16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IN" sz="1600" dirty="0"/>
              <a:t>Ongoing monitoring: but avoid "alert fatigue" by choosing your alert conditions well</a:t>
            </a:r>
          </a:p>
          <a:p>
            <a:pPr marL="285750" indent="-285750">
              <a:buFont typeface="Wingdings" pitchFamily="2" charset="2"/>
              <a:buChar char="Ø"/>
            </a:pPr>
            <a:endParaRPr lang="en-IN" sz="16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IN" sz="1600" dirty="0"/>
              <a:t>Adopt a event management with runbooks and </a:t>
            </a:r>
            <a:r>
              <a:rPr lang="en-IN" sz="1600" dirty="0" err="1"/>
              <a:t>rpa</a:t>
            </a:r>
            <a:r>
              <a:rPr lang="en-IN" sz="1600" dirty="0"/>
              <a:t> to address common issues</a:t>
            </a:r>
          </a:p>
          <a:p>
            <a:pPr marL="285750" indent="-285750">
              <a:buFont typeface="Wingdings" pitchFamily="2" charset="2"/>
              <a:buChar char="Ø"/>
            </a:pPr>
            <a:endParaRPr lang="en-IN" sz="16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IN" sz="1600" dirty="0"/>
              <a:t>Make sure your conditions make sense for your environment</a:t>
            </a:r>
          </a:p>
          <a:p>
            <a:pPr marL="285750" indent="-285750">
              <a:buFont typeface="Wingdings" pitchFamily="2" charset="2"/>
              <a:buChar char="Ø"/>
            </a:pPr>
            <a:endParaRPr lang="en-IN" sz="16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IN" sz="1600" dirty="0"/>
              <a:t>Adopt the chaos monkey tools (</a:t>
            </a:r>
            <a:r>
              <a:rPr lang="en-IN" sz="1600" dirty="0" err="1"/>
              <a:t>powerfulseal</a:t>
            </a:r>
            <a:r>
              <a:rPr lang="en-IN" sz="1600" dirty="0"/>
              <a:t>, </a:t>
            </a:r>
            <a:r>
              <a:rPr lang="en-IN" sz="1600" dirty="0" err="1"/>
              <a:t>kube</a:t>
            </a:r>
            <a:r>
              <a:rPr lang="en-IN" sz="1600" dirty="0"/>
              <a:t>-monkey, …)</a:t>
            </a:r>
          </a:p>
        </p:txBody>
      </p:sp>
    </p:spTree>
    <p:extLst>
      <p:ext uri="{BB962C8B-B14F-4D97-AF65-F5344CB8AC3E}">
        <p14:creationId xmlns:p14="http://schemas.microsoft.com/office/powerpoint/2010/main" val="28291686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655FE-C227-7B4B-9B33-92F98A478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98C841-0056-9349-8344-3C7D30874E0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5FC291-99B6-DD48-8BC2-EAC42D1CEA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9456" y="1272866"/>
            <a:ext cx="4123944" cy="3222934"/>
          </a:xfrm>
        </p:spPr>
        <p:txBody>
          <a:bodyPr/>
          <a:lstStyle/>
          <a:p>
            <a:pPr>
              <a:lnSpc>
                <a:spcPts val="1200"/>
              </a:lnSpc>
            </a:pPr>
            <a:r>
              <a:rPr lang="en-US" sz="1200" dirty="0"/>
              <a:t>Arun Balasubramanyan	</a:t>
            </a:r>
          </a:p>
          <a:p>
            <a:pPr>
              <a:lnSpc>
                <a:spcPts val="1200"/>
              </a:lnSpc>
            </a:pPr>
            <a:r>
              <a:rPr lang="en-US" sz="1200" dirty="0"/>
              <a:t>Lead Solution Architect, System Integrators Lab</a:t>
            </a:r>
          </a:p>
          <a:p>
            <a:pPr>
              <a:lnSpc>
                <a:spcPts val="1200"/>
              </a:lnSpc>
            </a:pPr>
            <a:r>
              <a:rPr lang="en-US" sz="1200" dirty="0">
                <a:hlinkClick r:id="rId2"/>
              </a:rPr>
              <a:t>abalasu1@in.ibm.com</a:t>
            </a:r>
            <a:endParaRPr lang="en-US" sz="1200" dirty="0"/>
          </a:p>
          <a:p>
            <a:pPr>
              <a:lnSpc>
                <a:spcPts val="1200"/>
              </a:lnSpc>
            </a:pPr>
            <a:r>
              <a:rPr lang="en-US" sz="1200" dirty="0" err="1"/>
              <a:t>linkedin</a:t>
            </a:r>
            <a:r>
              <a:rPr lang="en-US" sz="1200" dirty="0"/>
              <a:t>: in/arun-balasubramanyan-43098818 </a:t>
            </a:r>
          </a:p>
          <a:p>
            <a:pPr>
              <a:lnSpc>
                <a:spcPts val="1200"/>
              </a:lnSpc>
            </a:pPr>
            <a:r>
              <a:rPr lang="en-US" sz="1200" dirty="0"/>
              <a:t>twitter: @</a:t>
            </a:r>
            <a:r>
              <a:rPr lang="en-US" sz="1200" dirty="0" err="1"/>
              <a:t>arunimi</a:t>
            </a:r>
            <a:endParaRPr lang="en-IN" sz="1200" dirty="0"/>
          </a:p>
          <a:p>
            <a:pPr>
              <a:lnSpc>
                <a:spcPts val="1200"/>
              </a:lnSpc>
            </a:pPr>
            <a:endParaRPr lang="en-US" sz="1200" dirty="0"/>
          </a:p>
          <a:p>
            <a:pPr>
              <a:lnSpc>
                <a:spcPts val="12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3614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0">
            <a:extLst>
              <a:ext uri="{FF2B5EF4-FFF2-40B4-BE49-F238E27FC236}">
                <a16:creationId xmlns:a16="http://schemas.microsoft.com/office/drawing/2014/main" id="{23D08D55-E1E2-6D4A-AA9A-9CCD1F12E56F}"/>
              </a:ext>
            </a:extLst>
          </p:cNvPr>
          <p:cNvSpPr txBox="1">
            <a:spLocks/>
          </p:cNvSpPr>
          <p:nvPr/>
        </p:nvSpPr>
        <p:spPr>
          <a:xfrm>
            <a:off x="260348" y="131974"/>
            <a:ext cx="8734425" cy="67865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300" dirty="0"/>
              <a:t>Stay Connected and continue coding !</a:t>
            </a:r>
          </a:p>
        </p:txBody>
      </p:sp>
      <p:pic>
        <p:nvPicPr>
          <p:cNvPr id="6" name="Content Placeholder 9">
            <a:extLst>
              <a:ext uri="{FF2B5EF4-FFF2-40B4-BE49-F238E27FC236}">
                <a16:creationId xmlns:a16="http://schemas.microsoft.com/office/drawing/2014/main" id="{EB5FAE0D-7839-9C4D-8CC5-46D9A3424A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348" y="943381"/>
            <a:ext cx="992981" cy="9929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16600A-EFC3-1A48-BBEC-EF9D7B93D1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3549264"/>
            <a:ext cx="790574" cy="7366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DF873FD-4CA6-F240-90EB-E74A5412A5EB}"/>
              </a:ext>
            </a:extLst>
          </p:cNvPr>
          <p:cNvSpPr/>
          <p:nvPr/>
        </p:nvSpPr>
        <p:spPr>
          <a:xfrm>
            <a:off x="1468074" y="1179706"/>
            <a:ext cx="346709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1500" dirty="0"/>
              <a:t>Code &amp; instructions available here </a:t>
            </a:r>
            <a:r>
              <a:rPr lang="en-US" altLang="en-US" sz="1500" dirty="0">
                <a:hlinkClick r:id="rId4"/>
              </a:rPr>
              <a:t>https://github.com/IBMDevConnect</a:t>
            </a:r>
            <a:r>
              <a:rPr lang="en-US" altLang="en-US" sz="1500" dirty="0"/>
              <a:t> </a:t>
            </a:r>
            <a:endParaRPr lang="en-US" altLang="en-US" sz="1013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4398C7-AFEB-294D-99F0-AC951D8310E6}"/>
              </a:ext>
            </a:extLst>
          </p:cNvPr>
          <p:cNvSpPr/>
          <p:nvPr/>
        </p:nvSpPr>
        <p:spPr>
          <a:xfrm>
            <a:off x="1468073" y="2212841"/>
            <a:ext cx="2403222" cy="4040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1013" dirty="0"/>
              <a:t>Check out the cool developer journeys</a:t>
            </a:r>
          </a:p>
          <a:p>
            <a:r>
              <a:rPr lang="en-US" altLang="en-US" sz="1013" dirty="0">
                <a:hlinkClick r:id="rId5"/>
              </a:rPr>
              <a:t>https://developer.ibm.com/patterns/</a:t>
            </a:r>
            <a:r>
              <a:rPr lang="en-US" altLang="en-US" sz="1013" dirty="0"/>
              <a:t>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91E016D-9D51-214A-9FC0-2457CFBA9B19}"/>
              </a:ext>
            </a:extLst>
          </p:cNvPr>
          <p:cNvSpPr/>
          <p:nvPr/>
        </p:nvSpPr>
        <p:spPr>
          <a:xfrm>
            <a:off x="1468074" y="3549264"/>
            <a:ext cx="2568815" cy="14083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1500" dirty="0"/>
              <a:t>Join our Slack team and stay in touch with the experts</a:t>
            </a:r>
          </a:p>
          <a:p>
            <a:r>
              <a:rPr lang="en-US" sz="1013" dirty="0">
                <a:hlinkClick r:id="rId6"/>
              </a:rPr>
              <a:t>https://ibmdevconnect.slack.com</a:t>
            </a:r>
            <a:r>
              <a:rPr lang="en-US" sz="1013" dirty="0"/>
              <a:t>  </a:t>
            </a:r>
          </a:p>
          <a:p>
            <a:r>
              <a:rPr lang="en-US" sz="1013" dirty="0"/>
              <a:t>Send in your request to  - </a:t>
            </a:r>
            <a:r>
              <a:rPr lang="en-US" sz="1013" dirty="0">
                <a:hlinkClick r:id="rId7"/>
              </a:rPr>
              <a:t>http://ibm.biz/slackrequest</a:t>
            </a:r>
            <a:r>
              <a:rPr lang="en-US" sz="1013" dirty="0"/>
              <a:t> </a:t>
            </a:r>
          </a:p>
          <a:p>
            <a:endParaRPr lang="en-US" sz="1013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DC7F137-103D-E245-9063-F9BB3435DDBD}"/>
              </a:ext>
            </a:extLst>
          </p:cNvPr>
          <p:cNvSpPr/>
          <p:nvPr/>
        </p:nvSpPr>
        <p:spPr>
          <a:xfrm>
            <a:off x="5046041" y="1710621"/>
            <a:ext cx="3948732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1500" b="1" dirty="0"/>
              <a:t>Join</a:t>
            </a:r>
            <a:r>
              <a:rPr lang="en-US" altLang="en-US" sz="1500" dirty="0"/>
              <a:t> our Meetup groups</a:t>
            </a:r>
          </a:p>
          <a:p>
            <a:r>
              <a:rPr lang="en-US" altLang="en-US" sz="1500" b="1" dirty="0"/>
              <a:t>Mumbai :</a:t>
            </a:r>
            <a:r>
              <a:rPr lang="en-US" altLang="en-US" sz="1500" dirty="0"/>
              <a:t>	  </a:t>
            </a:r>
            <a:r>
              <a:rPr lang="en-US" altLang="en-US" sz="1500" dirty="0">
                <a:hlinkClick r:id="rId8"/>
              </a:rPr>
              <a:t>https://www.meetup.com/Cloud-Mumbai-Meetup/</a:t>
            </a:r>
            <a:r>
              <a:rPr lang="en-US" altLang="en-US" sz="1500" dirty="0"/>
              <a:t> </a:t>
            </a:r>
          </a:p>
          <a:p>
            <a:r>
              <a:rPr lang="en-US" altLang="en-US" sz="1500" b="1" dirty="0"/>
              <a:t>Hyderabad: </a:t>
            </a:r>
            <a:r>
              <a:rPr lang="en-US" altLang="en-US" sz="1500" dirty="0">
                <a:hlinkClick r:id="rId9"/>
              </a:rPr>
              <a:t>https://www.meetup.com/Hyderabad-Cognitive-with-Cloud</a:t>
            </a:r>
            <a:r>
              <a:rPr lang="en-US" altLang="en-US" sz="1500" dirty="0"/>
              <a:t> </a:t>
            </a:r>
          </a:p>
          <a:p>
            <a:r>
              <a:rPr lang="en-US" altLang="en-US" sz="1500" b="1" dirty="0"/>
              <a:t>Bangalore :</a:t>
            </a:r>
            <a:r>
              <a:rPr lang="en-US" altLang="en-US" sz="1500" dirty="0"/>
              <a:t> </a:t>
            </a:r>
            <a:r>
              <a:rPr lang="en-US" altLang="en-US" sz="1500" dirty="0">
                <a:hlinkClick r:id="rId10"/>
              </a:rPr>
              <a:t>https://www.meetup.com/IBMDevConnect-Bangalore</a:t>
            </a:r>
            <a:endParaRPr lang="en-US" altLang="en-US" sz="1500" dirty="0"/>
          </a:p>
          <a:p>
            <a:r>
              <a:rPr lang="en-US" altLang="en-US" sz="1500" b="1" dirty="0"/>
              <a:t>Chennai:</a:t>
            </a:r>
          </a:p>
          <a:p>
            <a:r>
              <a:rPr lang="en-US" altLang="en-US" sz="1500" dirty="0">
                <a:hlinkClick r:id="rId11"/>
              </a:rPr>
              <a:t>https://www.meetup.com/Chennai-CodeWeekend-Meetup/</a:t>
            </a:r>
            <a:r>
              <a:rPr lang="en-US" altLang="en-US" sz="1500" dirty="0"/>
              <a:t> </a:t>
            </a:r>
          </a:p>
          <a:p>
            <a:endParaRPr lang="en-US" altLang="en-US" sz="15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B7D99D6-8EEF-BB49-A24A-F2945C7B657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970" y="1009515"/>
            <a:ext cx="1409213" cy="502220"/>
          </a:xfrm>
          <a:prstGeom prst="rect">
            <a:avLst/>
          </a:prstGeom>
        </p:spPr>
      </p:pic>
      <p:pic>
        <p:nvPicPr>
          <p:cNvPr id="1026" name="Picture 2" descr="Image result for IBM Developer">
            <a:extLst>
              <a:ext uri="{FF2B5EF4-FFF2-40B4-BE49-F238E27FC236}">
                <a16:creationId xmlns:a16="http://schemas.microsoft.com/office/drawing/2014/main" id="{5DC4B651-47B5-1342-A2EA-0072B67329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212841"/>
            <a:ext cx="789284" cy="789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15599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6082B6-38F4-6F4A-A441-AE664FEEC2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079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3BF0E-0AA7-8F4F-B4D9-517B6C072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" y="175530"/>
            <a:ext cx="7157440" cy="800100"/>
          </a:xfrm>
        </p:spPr>
        <p:txBody>
          <a:bodyPr/>
          <a:lstStyle/>
          <a:p>
            <a:r>
              <a:rPr lang="en-US" dirty="0"/>
              <a:t>Kubernetes Offerings from IBM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3334B2-D90C-0B4B-BFB2-882F7DFC37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3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5B4FF2F-D287-2341-8ED2-FA5943E83A5E}"/>
              </a:ext>
            </a:extLst>
          </p:cNvPr>
          <p:cNvCxnSpPr>
            <a:cxnSpLocks/>
          </p:cNvCxnSpPr>
          <p:nvPr/>
        </p:nvCxnSpPr>
        <p:spPr bwMode="auto">
          <a:xfrm>
            <a:off x="4572000" y="515007"/>
            <a:ext cx="0" cy="4628493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8D6B4BA-D1FA-204B-BEBC-751D62B390FD}"/>
              </a:ext>
            </a:extLst>
          </p:cNvPr>
          <p:cNvSpPr txBox="1"/>
          <p:nvPr/>
        </p:nvSpPr>
        <p:spPr>
          <a:xfrm>
            <a:off x="1008993" y="819807"/>
            <a:ext cx="2480441" cy="304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00"/>
              </a:lnSpc>
              <a:spcAft>
                <a:spcPts val="1200"/>
              </a:spcAft>
            </a:pPr>
            <a:r>
              <a:rPr lang="en-US" sz="2000" dirty="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Public Cloud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F200592-2339-5848-803E-DB00EDA3B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993" y="2045713"/>
            <a:ext cx="2260599" cy="965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5E07648-76D6-2941-9D58-1EC63122FB1C}"/>
              </a:ext>
            </a:extLst>
          </p:cNvPr>
          <p:cNvSpPr txBox="1"/>
          <p:nvPr/>
        </p:nvSpPr>
        <p:spPr>
          <a:xfrm>
            <a:off x="4866292" y="833740"/>
            <a:ext cx="4067393" cy="304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00"/>
              </a:lnSpc>
              <a:spcAft>
                <a:spcPts val="1200"/>
              </a:spcAft>
            </a:pPr>
            <a:r>
              <a:rPr lang="en-US" sz="2000" dirty="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Public/Dedicated/Private Cloud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B661B6E-48BA-1741-BECA-F78D9500E1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4487" y="2318763"/>
            <a:ext cx="22606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453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Simplified Cluster Management"/>
          <p:cNvSpPr/>
          <p:nvPr/>
        </p:nvSpPr>
        <p:spPr>
          <a:xfrm>
            <a:off x="1066842" y="1999136"/>
            <a:ext cx="1750480" cy="4425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ctr">
              <a:defRPr sz="3500" b="0"/>
            </a:lvl1pPr>
          </a:lstStyle>
          <a:p>
            <a:r>
              <a:rPr sz="1313" dirty="0">
                <a:solidFill>
                  <a:schemeClr val="bg2"/>
                </a:solidFill>
              </a:rPr>
              <a:t>Simplified </a:t>
            </a:r>
            <a:r>
              <a:rPr lang="en-US" sz="1313" dirty="0">
                <a:solidFill>
                  <a:schemeClr val="bg2"/>
                </a:solidFill>
              </a:rPr>
              <a:t>Multi-</a:t>
            </a:r>
            <a:r>
              <a:rPr sz="1313" dirty="0">
                <a:solidFill>
                  <a:schemeClr val="bg2"/>
                </a:solidFill>
              </a:rPr>
              <a:t>Cluster</a:t>
            </a:r>
            <a:endParaRPr lang="en-US" sz="1313" dirty="0">
              <a:solidFill>
                <a:schemeClr val="bg2"/>
              </a:solidFill>
            </a:endParaRPr>
          </a:p>
          <a:p>
            <a:r>
              <a:rPr sz="1313" dirty="0">
                <a:solidFill>
                  <a:schemeClr val="bg2"/>
                </a:solidFill>
              </a:rPr>
              <a:t>Management</a:t>
            </a:r>
          </a:p>
        </p:txBody>
      </p:sp>
      <p:sp>
        <p:nvSpPr>
          <p:cNvPr id="692" name="Container Security &amp; Isolation"/>
          <p:cNvSpPr/>
          <p:nvPr/>
        </p:nvSpPr>
        <p:spPr>
          <a:xfrm>
            <a:off x="3133710" y="1999136"/>
            <a:ext cx="2876582" cy="4425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9050" tIns="19050" rIns="19050" bIns="19050" anchor="ctr">
            <a:spAutoFit/>
          </a:bodyPr>
          <a:lstStyle>
            <a:lvl1pPr algn="ctr">
              <a:defRPr sz="3500" b="0"/>
            </a:lvl1pPr>
          </a:lstStyle>
          <a:p>
            <a:r>
              <a:rPr lang="en-US" sz="1313" dirty="0">
                <a:solidFill>
                  <a:schemeClr val="bg2"/>
                </a:solidFill>
              </a:rPr>
              <a:t>Policy Based Role &amp;</a:t>
            </a:r>
            <a:br>
              <a:rPr lang="en-US" sz="1313" dirty="0">
                <a:solidFill>
                  <a:schemeClr val="bg2"/>
                </a:solidFill>
              </a:rPr>
            </a:br>
            <a:r>
              <a:rPr lang="en-US" sz="1313" dirty="0">
                <a:solidFill>
                  <a:schemeClr val="bg2"/>
                </a:solidFill>
              </a:rPr>
              <a:t>Compliance Management</a:t>
            </a:r>
            <a:endParaRPr sz="1313" dirty="0">
              <a:solidFill>
                <a:schemeClr val="bg2"/>
              </a:solidFill>
            </a:endParaRPr>
          </a:p>
        </p:txBody>
      </p:sp>
      <p:sp>
        <p:nvSpPr>
          <p:cNvPr id="693" name="Design Your Own Cluster"/>
          <p:cNvSpPr/>
          <p:nvPr/>
        </p:nvSpPr>
        <p:spPr>
          <a:xfrm>
            <a:off x="6258454" y="1999136"/>
            <a:ext cx="1835759" cy="4425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ctr">
              <a:defRPr sz="3500" b="0"/>
            </a:lvl1pPr>
          </a:lstStyle>
          <a:p>
            <a:r>
              <a:rPr lang="en-US" sz="1313" dirty="0">
                <a:solidFill>
                  <a:schemeClr val="bg2"/>
                </a:solidFill>
              </a:rPr>
              <a:t>Multi-Cluster Application</a:t>
            </a:r>
            <a:br>
              <a:rPr lang="en-US" sz="1313" dirty="0">
                <a:solidFill>
                  <a:schemeClr val="bg2"/>
                </a:solidFill>
              </a:rPr>
            </a:br>
            <a:r>
              <a:rPr lang="en-US" sz="1313" dirty="0">
                <a:solidFill>
                  <a:schemeClr val="bg2"/>
                </a:solidFill>
              </a:rPr>
              <a:t>Management</a:t>
            </a:r>
            <a:endParaRPr sz="1313" dirty="0">
              <a:solidFill>
                <a:schemeClr val="bg2"/>
              </a:solidFill>
            </a:endParaRPr>
          </a:p>
        </p:txBody>
      </p:sp>
      <p:sp>
        <p:nvSpPr>
          <p:cNvPr id="694" name="Leverages IBM Cloud &amp; Watson"/>
          <p:cNvSpPr/>
          <p:nvPr/>
        </p:nvSpPr>
        <p:spPr>
          <a:xfrm>
            <a:off x="576112" y="3979728"/>
            <a:ext cx="2731939" cy="4425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9050" tIns="19050" rIns="19050" bIns="19050" anchor="ctr">
            <a:spAutoFit/>
          </a:bodyPr>
          <a:lstStyle>
            <a:lvl1pPr algn="ctr">
              <a:defRPr sz="3500" b="0"/>
            </a:lvl1pPr>
          </a:lstStyle>
          <a:p>
            <a:r>
              <a:rPr lang="en-US" sz="1313" dirty="0">
                <a:solidFill>
                  <a:schemeClr val="bg2"/>
                </a:solidFill>
              </a:rPr>
              <a:t>Works across Public &amp;</a:t>
            </a:r>
            <a:br>
              <a:rPr lang="en-US" sz="1313" dirty="0">
                <a:solidFill>
                  <a:schemeClr val="bg2"/>
                </a:solidFill>
              </a:rPr>
            </a:br>
            <a:r>
              <a:rPr lang="en-US" sz="1313" dirty="0">
                <a:solidFill>
                  <a:schemeClr val="bg2"/>
                </a:solidFill>
              </a:rPr>
              <a:t>Private Environments</a:t>
            </a:r>
            <a:endParaRPr sz="1313" dirty="0">
              <a:solidFill>
                <a:schemeClr val="bg2"/>
              </a:solidFill>
            </a:endParaRPr>
          </a:p>
        </p:txBody>
      </p:sp>
      <p:sp>
        <p:nvSpPr>
          <p:cNvPr id="696" name="Integrated Operational Tools"/>
          <p:cNvSpPr/>
          <p:nvPr/>
        </p:nvSpPr>
        <p:spPr>
          <a:xfrm>
            <a:off x="6506696" y="3979728"/>
            <a:ext cx="1339277" cy="4425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ctr">
              <a:defRPr sz="3500" b="0"/>
            </a:lvl1pPr>
          </a:lstStyle>
          <a:p>
            <a:r>
              <a:rPr sz="1313" dirty="0">
                <a:solidFill>
                  <a:schemeClr val="bg2"/>
                </a:solidFill>
              </a:rPr>
              <a:t>Integrated</a:t>
            </a:r>
            <a:br>
              <a:rPr lang="en-US" sz="1313" dirty="0">
                <a:solidFill>
                  <a:schemeClr val="bg2"/>
                </a:solidFill>
              </a:rPr>
            </a:br>
            <a:r>
              <a:rPr sz="1313" dirty="0">
                <a:solidFill>
                  <a:schemeClr val="bg2"/>
                </a:solidFill>
              </a:rPr>
              <a:t>Operational Tools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E13AFC-9994-594A-8507-7694893E16E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8812809" y="4921630"/>
            <a:ext cx="102593" cy="92333"/>
          </a:xfrm>
        </p:spPr>
        <p:txBody>
          <a:bodyPr/>
          <a:lstStyle/>
          <a:p>
            <a:fld id="{86CB4B4D-7CA3-9044-876B-883B54F8677D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80030F-B574-7545-93A0-FD5601EAD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931" y="914372"/>
            <a:ext cx="940714" cy="9407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AFA250-A207-2D4A-B6E5-8424AFA752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644" y="913446"/>
            <a:ext cx="940714" cy="9407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90F243-EEFB-AA45-ADAA-A67FC1BC8C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977" y="913446"/>
            <a:ext cx="940714" cy="9407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A1D033-461D-2C45-A61E-A77BA61EF7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1619" y="2852825"/>
            <a:ext cx="992026" cy="9407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044FDE9-319D-E44B-9E00-908F8C4B9D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5977" y="2852825"/>
            <a:ext cx="940714" cy="940714"/>
          </a:xfrm>
          <a:prstGeom prst="rect">
            <a:avLst/>
          </a:prstGeom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0" y="85859"/>
            <a:ext cx="8915401" cy="771882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>
                <a:solidFill>
                  <a:schemeClr val="bg2"/>
                </a:solidFill>
              </a:rPr>
              <a:t>IBM Multi-cloud Manager</a:t>
            </a:r>
            <a:endParaRPr lang="en-US" b="1" dirty="0">
              <a:solidFill>
                <a:schemeClr val="bg2"/>
              </a:solidFill>
            </a:endParaRPr>
          </a:p>
        </p:txBody>
      </p:sp>
      <p:sp>
        <p:nvSpPr>
          <p:cNvPr id="18" name="Footer Placeholder 3">
            <a:extLst>
              <a:ext uri="{FF2B5EF4-FFF2-40B4-BE49-F238E27FC236}">
                <a16:creationId xmlns:a16="http://schemas.microsoft.com/office/drawing/2014/main" id="{09EC0F81-32B7-9449-BC64-3090C27A2512}"/>
              </a:ext>
            </a:extLst>
          </p:cNvPr>
          <p:cNvSpPr txBox="1">
            <a:spLocks/>
          </p:cNvSpPr>
          <p:nvPr/>
        </p:nvSpPr>
        <p:spPr>
          <a:xfrm>
            <a:off x="153866" y="4984387"/>
            <a:ext cx="4800600" cy="10287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 baseline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sz="600">
                <a:solidFill>
                  <a:schemeClr val="bg2"/>
                </a:solidFill>
              </a:rPr>
              <a:t>IBM Cloud / © 2018 IBM Corporation</a:t>
            </a:r>
            <a:endParaRPr lang="en-US" sz="600" dirty="0">
              <a:solidFill>
                <a:schemeClr val="bg2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357FFEB-A963-2B49-80BC-7AC6A16434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17974" y="2852825"/>
            <a:ext cx="3308051" cy="183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1727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1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E72E08-E5CA-BE41-8004-7BCC43C77D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BAEE6B8-8F6C-4B4E-A135-A1136A6B7B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9144000" cy="5143500"/>
          </a:xfrm>
        </p:spPr>
        <p:txBody>
          <a:bodyPr vert="horz" lIns="0" tIns="0" rIns="0" bIns="0" rtlCol="0" anchor="ctr">
            <a:noAutofit/>
          </a:bodyPr>
          <a:lstStyle/>
          <a:p>
            <a:pPr algn="ctr" defTabSz="457200" fontAlgn="auto">
              <a:buClrTx/>
              <a:buSzTx/>
              <a:tabLst>
                <a:tab pos="3940175" algn="dec"/>
              </a:tabLst>
            </a:pPr>
            <a:r>
              <a:rPr lang="en-US" sz="3200" kern="1200" dirty="0">
                <a:solidFill>
                  <a:schemeClr val="tx2"/>
                </a:solidFill>
                <a:cs typeface="Arial" charset="0"/>
              </a:rPr>
              <a:t>You have your kubernetes cluster up and running</a:t>
            </a:r>
          </a:p>
        </p:txBody>
      </p:sp>
    </p:spTree>
    <p:extLst>
      <p:ext uri="{BB962C8B-B14F-4D97-AF65-F5344CB8AC3E}">
        <p14:creationId xmlns:p14="http://schemas.microsoft.com/office/powerpoint/2010/main" val="2595502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" descr="page45image11380864">
            <a:extLst>
              <a:ext uri="{FF2B5EF4-FFF2-40B4-BE49-F238E27FC236}">
                <a16:creationId xmlns:a16="http://schemas.microsoft.com/office/drawing/2014/main" id="{C29C0CF7-8F78-9D41-A9F5-2A4F6C1EE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14" y="578069"/>
            <a:ext cx="8891752" cy="4387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2F4A84-EB76-5E43-8FB8-8761E6FD2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" y="175530"/>
            <a:ext cx="8705020" cy="800100"/>
          </a:xfrm>
        </p:spPr>
        <p:txBody>
          <a:bodyPr/>
          <a:lstStyle/>
          <a:p>
            <a:r>
              <a:rPr lang="en-US" dirty="0" err="1"/>
              <a:t>Kubectl</a:t>
            </a:r>
            <a:r>
              <a:rPr lang="en-US" dirty="0"/>
              <a:t> Tips &amp; Tricks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E72E08-E5CA-BE41-8004-7BCC43C77D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95FB3-9C97-154F-86B2-7E381B951268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6859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BAEE6B8-8F6C-4B4E-A135-A1136A6B7B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0313" y="578069"/>
            <a:ext cx="8723376" cy="4387766"/>
          </a:xfrm>
        </p:spPr>
        <p:txBody>
          <a:bodyPr vert="horz" lIns="0" tIns="0" rIns="0" bIns="0" rtlCol="0">
            <a:noAutofit/>
          </a:bodyPr>
          <a:lstStyle/>
          <a:p>
            <a:pPr defTabSz="457200" fontAlgn="auto">
              <a:spcBef>
                <a:spcPts val="100"/>
              </a:spcBef>
              <a:buClrTx/>
              <a:buSzTx/>
              <a:tabLst>
                <a:tab pos="3940175" algn="dec"/>
              </a:tabLst>
            </a:pPr>
            <a:endParaRPr lang="en-US" sz="2000" dirty="0"/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r>
              <a:rPr lang="en-US" sz="2000" dirty="0" err="1"/>
              <a:t>Kubectl</a:t>
            </a:r>
            <a:r>
              <a:rPr lang="en-US" sz="2000" dirty="0"/>
              <a:t> explain</a:t>
            </a:r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endParaRPr lang="en-US" sz="2000" dirty="0"/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r>
              <a:rPr lang="en-US" sz="2000" dirty="0" err="1"/>
              <a:t>kubectl</a:t>
            </a:r>
            <a:r>
              <a:rPr lang="en-US" sz="2000" dirty="0"/>
              <a:t> -v – Increase verbosity of </a:t>
            </a:r>
            <a:r>
              <a:rPr lang="en-US" sz="2000" dirty="0" err="1"/>
              <a:t>kubectl</a:t>
            </a:r>
            <a:r>
              <a:rPr lang="en-US" sz="2000" dirty="0"/>
              <a:t> output</a:t>
            </a:r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endParaRPr lang="en-US" sz="2000" dirty="0"/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r>
              <a:rPr lang="en-US" sz="2000" dirty="0" err="1"/>
              <a:t>Jq</a:t>
            </a:r>
            <a:r>
              <a:rPr lang="en-US" sz="2000" dirty="0"/>
              <a:t> to parse </a:t>
            </a:r>
            <a:r>
              <a:rPr lang="en-US" sz="2000" dirty="0" err="1"/>
              <a:t>kubectl</a:t>
            </a:r>
            <a:r>
              <a:rPr lang="en-US" sz="2000" dirty="0"/>
              <a:t> </a:t>
            </a:r>
            <a:r>
              <a:rPr lang="en-US" sz="2000" dirty="0" err="1"/>
              <a:t>json</a:t>
            </a:r>
            <a:r>
              <a:rPr lang="en-US" sz="2000" dirty="0"/>
              <a:t> output</a:t>
            </a:r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endParaRPr lang="en-US" sz="2000" dirty="0"/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r>
              <a:rPr lang="en-US" sz="2000" dirty="0"/>
              <a:t>Plugins</a:t>
            </a:r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endParaRPr lang="en-US" sz="2000" dirty="0"/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r>
              <a:rPr lang="en-US" sz="2000" dirty="0" err="1"/>
              <a:t>Kubectx</a:t>
            </a:r>
            <a:r>
              <a:rPr lang="en-US" sz="2000" dirty="0"/>
              <a:t>, </a:t>
            </a:r>
            <a:r>
              <a:rPr lang="en-US" sz="2000" dirty="0" err="1"/>
              <a:t>kubens</a:t>
            </a:r>
            <a:r>
              <a:rPr lang="en-US" sz="2000" dirty="0"/>
              <a:t>, kube-ps1, …</a:t>
            </a:r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endParaRPr lang="en-US" sz="2000" dirty="0"/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r>
              <a:rPr lang="en-US" sz="2000" dirty="0" err="1"/>
              <a:t>Kubectl</a:t>
            </a:r>
            <a:r>
              <a:rPr lang="en-US" sz="2000" dirty="0"/>
              <a:t> cheat sheet: </a:t>
            </a:r>
            <a:r>
              <a:rPr lang="en-US" sz="1600" dirty="0"/>
              <a:t>https://</a:t>
            </a:r>
            <a:r>
              <a:rPr lang="en-US" sz="1600" dirty="0" err="1"/>
              <a:t>kubernetes.io</a:t>
            </a:r>
            <a:r>
              <a:rPr lang="en-US" sz="1600" dirty="0"/>
              <a:t>/docs/reference/</a:t>
            </a:r>
            <a:r>
              <a:rPr lang="en-US" sz="1600" dirty="0" err="1"/>
              <a:t>kubectl</a:t>
            </a:r>
            <a:r>
              <a:rPr lang="en-US" sz="1600" dirty="0"/>
              <a:t>/</a:t>
            </a:r>
            <a:r>
              <a:rPr lang="en-US" sz="1600" dirty="0" err="1"/>
              <a:t>cheatsheet</a:t>
            </a:r>
            <a:r>
              <a:rPr lang="en-US" sz="1600" dirty="0"/>
              <a:t>/</a:t>
            </a:r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Arial" panose="020B0604020202020204" pitchFamily="34" charset="0"/>
              <a:buChar char="•"/>
              <a:tabLst>
                <a:tab pos="3940175" algn="dec"/>
              </a:tabLst>
            </a:pPr>
            <a:endParaRPr lang="en-US" sz="2000" dirty="0"/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Arial" panose="020B0604020202020204" pitchFamily="34" charset="0"/>
              <a:buChar char="•"/>
              <a:tabLst>
                <a:tab pos="3940175" algn="dec"/>
              </a:tabLst>
            </a:pPr>
            <a:endParaRPr lang="en-US" sz="2000" dirty="0"/>
          </a:p>
          <a:p>
            <a:pPr defTabSz="457200" fontAlgn="auto">
              <a:spcBef>
                <a:spcPts val="100"/>
              </a:spcBef>
              <a:buClrTx/>
              <a:buSzTx/>
              <a:tabLst>
                <a:tab pos="3940175" algn="dec"/>
              </a:tabLst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5015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F4A84-EB76-5E43-8FB8-8761E6FD2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" y="175530"/>
            <a:ext cx="8705020" cy="455091"/>
          </a:xfrm>
        </p:spPr>
        <p:txBody>
          <a:bodyPr/>
          <a:lstStyle/>
          <a:p>
            <a:r>
              <a:rPr lang="en-US" dirty="0"/>
              <a:t>Cluster Diagnostics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E72E08-E5CA-BE41-8004-7BCC43C77D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95FB3-9C97-154F-86B2-7E381B951268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6859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1C01A6C-8D3F-C34C-91A9-C6DB77AD49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614" y="782857"/>
            <a:ext cx="8891752" cy="4005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811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F4A84-EB76-5E43-8FB8-8761E6FD2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" y="175530"/>
            <a:ext cx="8705020" cy="800100"/>
          </a:xfrm>
        </p:spPr>
        <p:txBody>
          <a:bodyPr/>
          <a:lstStyle/>
          <a:p>
            <a:r>
              <a:rPr lang="en-US" dirty="0"/>
              <a:t>Other Tools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E72E08-E5CA-BE41-8004-7BCC43C77D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95FB3-9C97-154F-86B2-7E381B951268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6859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BAEE6B8-8F6C-4B4E-A135-A1136A6B7B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0312" y="567559"/>
            <a:ext cx="8723375" cy="4387028"/>
          </a:xfrm>
        </p:spPr>
        <p:txBody>
          <a:bodyPr vert="horz" lIns="0" tIns="0" rIns="0" bIns="0" rtlCol="0">
            <a:noAutofit/>
          </a:bodyPr>
          <a:lstStyle/>
          <a:p>
            <a:pPr marL="342900" indent="-342900" defTabSz="457200" fontAlgn="auto">
              <a:spcBef>
                <a:spcPts val="100"/>
              </a:spcBef>
              <a:buClrTx/>
              <a:buSzTx/>
              <a:buFont typeface="Arial" panose="020B0604020202020204" pitchFamily="34" charset="0"/>
              <a:buChar char="•"/>
              <a:tabLst>
                <a:tab pos="3940175" algn="dec"/>
              </a:tabLst>
            </a:pPr>
            <a:endParaRPr lang="en-US" sz="2000" dirty="0"/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ü"/>
              <a:tabLst>
                <a:tab pos="3940175" algn="dec"/>
              </a:tabLst>
            </a:pPr>
            <a:r>
              <a:rPr lang="en-US" sz="2000" dirty="0" err="1"/>
              <a:t>Kube</a:t>
            </a:r>
            <a:r>
              <a:rPr lang="en-US" sz="2000" dirty="0"/>
              <a:t>-ops-view: Read only system dashboard for kubernetes</a:t>
            </a:r>
          </a:p>
          <a:p>
            <a:pPr defTabSz="457200" fontAlgn="auto">
              <a:spcBef>
                <a:spcPts val="100"/>
              </a:spcBef>
              <a:buClrTx/>
              <a:buSzTx/>
              <a:tabLst>
                <a:tab pos="3940175" algn="dec"/>
              </a:tabLst>
            </a:pPr>
            <a:endParaRPr lang="en-US" sz="2000" dirty="0"/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ü"/>
              <a:tabLst>
                <a:tab pos="3940175" algn="dec"/>
              </a:tabLst>
            </a:pPr>
            <a:r>
              <a:rPr lang="en-US" sz="2000" dirty="0" err="1"/>
              <a:t>Kail</a:t>
            </a:r>
            <a:r>
              <a:rPr lang="en-US" sz="2000" dirty="0"/>
              <a:t>/</a:t>
            </a:r>
            <a:r>
              <a:rPr lang="en-US" sz="2000" dirty="0" err="1"/>
              <a:t>kube</a:t>
            </a:r>
            <a:r>
              <a:rPr lang="en-US" sz="2000" dirty="0"/>
              <a:t>-tail: Kubernetes tail utility to watch container logs</a:t>
            </a:r>
          </a:p>
          <a:p>
            <a:pPr defTabSz="457200" fontAlgn="auto">
              <a:spcBef>
                <a:spcPts val="100"/>
              </a:spcBef>
              <a:buClrTx/>
              <a:buSzTx/>
              <a:tabLst>
                <a:tab pos="3940175" algn="dec"/>
              </a:tabLst>
            </a:pPr>
            <a:endParaRPr lang="en-US" sz="2000" dirty="0"/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ü"/>
              <a:tabLst>
                <a:tab pos="3940175" algn="dec"/>
              </a:tabLst>
            </a:pPr>
            <a:r>
              <a:rPr lang="en-US" sz="2000" dirty="0"/>
              <a:t>Weave-Scope: Monitoring tool for kubernetes</a:t>
            </a:r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ü"/>
              <a:tabLst>
                <a:tab pos="3940175" algn="dec"/>
              </a:tabLst>
            </a:pPr>
            <a:endParaRPr lang="en-US" sz="2000" dirty="0"/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ü"/>
              <a:tabLst>
                <a:tab pos="3940175" algn="dec"/>
              </a:tabLst>
            </a:pPr>
            <a:r>
              <a:rPr lang="en-US" sz="2000" dirty="0" err="1"/>
              <a:t>Kube</a:t>
            </a:r>
            <a:r>
              <a:rPr lang="en-US" sz="2000" dirty="0"/>
              <a:t>-box: Terminal monitoring tool for kubernetes</a:t>
            </a:r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ü"/>
              <a:tabLst>
                <a:tab pos="3940175" algn="dec"/>
              </a:tabLst>
            </a:pPr>
            <a:endParaRPr lang="en-US" sz="2000" dirty="0"/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Wingdings" pitchFamily="2" charset="2"/>
              <a:buChar char="ü"/>
              <a:tabLst>
                <a:tab pos="3940175" algn="dec"/>
              </a:tabLst>
            </a:pPr>
            <a:r>
              <a:rPr lang="en-US" sz="2000" dirty="0"/>
              <a:t>…</a:t>
            </a:r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Arial" panose="020B0604020202020204" pitchFamily="34" charset="0"/>
              <a:buChar char="•"/>
              <a:tabLst>
                <a:tab pos="3940175" algn="dec"/>
              </a:tabLst>
            </a:pPr>
            <a:endParaRPr lang="en-US" sz="2000" dirty="0"/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Arial" panose="020B0604020202020204" pitchFamily="34" charset="0"/>
              <a:buChar char="•"/>
              <a:tabLst>
                <a:tab pos="3940175" algn="dec"/>
              </a:tabLst>
            </a:pPr>
            <a:endParaRPr lang="en-US" sz="2000" dirty="0"/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Arial" panose="020B0604020202020204" pitchFamily="34" charset="0"/>
              <a:buChar char="•"/>
              <a:tabLst>
                <a:tab pos="3940175" algn="dec"/>
              </a:tabLst>
            </a:pPr>
            <a:endParaRPr lang="en-US" sz="2000" dirty="0"/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Arial" panose="020B0604020202020204" pitchFamily="34" charset="0"/>
              <a:buChar char="•"/>
              <a:tabLst>
                <a:tab pos="3940175" algn="dec"/>
              </a:tabLst>
            </a:pPr>
            <a:endParaRPr lang="en-US" sz="2000" dirty="0"/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Arial" panose="020B0604020202020204" pitchFamily="34" charset="0"/>
              <a:buChar char="•"/>
              <a:tabLst>
                <a:tab pos="3940175" algn="dec"/>
              </a:tabLst>
            </a:pPr>
            <a:endParaRPr lang="en-US" sz="2000" dirty="0"/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Arial" panose="020B0604020202020204" pitchFamily="34" charset="0"/>
              <a:buChar char="•"/>
              <a:tabLst>
                <a:tab pos="3940175" algn="dec"/>
              </a:tabLst>
            </a:pPr>
            <a:endParaRPr lang="en-US" sz="2000" dirty="0"/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Arial" panose="020B0604020202020204" pitchFamily="34" charset="0"/>
              <a:buChar char="•"/>
              <a:tabLst>
                <a:tab pos="3940175" algn="dec"/>
              </a:tabLst>
            </a:pPr>
            <a:endParaRPr lang="en-US" sz="2000" dirty="0"/>
          </a:p>
          <a:p>
            <a:pPr marL="342900" indent="-342900" defTabSz="457200" fontAlgn="auto">
              <a:spcBef>
                <a:spcPts val="100"/>
              </a:spcBef>
              <a:buClrTx/>
              <a:buSzTx/>
              <a:buFont typeface="Arial" panose="020B0604020202020204" pitchFamily="34" charset="0"/>
              <a:buChar char="•"/>
              <a:tabLst>
                <a:tab pos="3940175" algn="dec"/>
              </a:tabLst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95601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E72E08-E5CA-BE41-8004-7BCC43C77D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BAEE6B8-8F6C-4B4E-A135-A1136A6B7B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0312" y="593766"/>
            <a:ext cx="8723376" cy="4360821"/>
          </a:xfrm>
        </p:spPr>
        <p:txBody>
          <a:bodyPr anchor="ctr"/>
          <a:lstStyle/>
          <a:p>
            <a:pPr lvl="0"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endParaRPr lang="en-US" sz="4000" kern="1200" dirty="0">
              <a:solidFill>
                <a:schemeClr val="tx2"/>
              </a:solidFill>
              <a:ea typeface="Arial" charset="0"/>
              <a:cs typeface="Arial" charset="0"/>
            </a:endParaRPr>
          </a:p>
          <a:p>
            <a:pPr lvl="0" algn="ctr"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r>
              <a:rPr lang="en-US" sz="4000" kern="1200" dirty="0">
                <a:solidFill>
                  <a:schemeClr val="tx2"/>
                </a:solidFill>
                <a:ea typeface="Arial" charset="0"/>
                <a:cs typeface="Arial" charset="0"/>
              </a:rPr>
              <a:t>Your application deployment just failed</a:t>
            </a:r>
          </a:p>
          <a:p>
            <a:pPr marL="342900" lvl="0" indent="-342900" defTabSz="457200" fontAlgn="auto">
              <a:spcAft>
                <a:spcPts val="0"/>
              </a:spcAft>
              <a:buClrTx/>
              <a:buSzTx/>
              <a:buFont typeface="Wingdings" pitchFamily="2" charset="2"/>
              <a:buChar char="Ø"/>
              <a:tabLst>
                <a:tab pos="3940175" algn="dec"/>
              </a:tabLst>
            </a:pPr>
            <a:endParaRPr lang="en-US" sz="1800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lvl="0" algn="ctr" defTabSz="457200" fontAlgn="auto">
              <a:spcAft>
                <a:spcPts val="0"/>
              </a:spcAft>
              <a:buClrTx/>
              <a:buSzTx/>
              <a:tabLst>
                <a:tab pos="3940175" algn="dec"/>
              </a:tabLst>
            </a:pPr>
            <a:endParaRPr lang="en-US" sz="2000" kern="1200" dirty="0">
              <a:solidFill>
                <a:srgbClr val="000000"/>
              </a:solidFill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546316"/>
      </p:ext>
    </p:extLst>
  </p:cSld>
  <p:clrMapOvr>
    <a:masterClrMapping/>
  </p:clrMapOvr>
</p:sld>
</file>

<file path=ppt/theme/theme1.xml><?xml version="1.0" encoding="utf-8"?>
<a:theme xmlns:a="http://schemas.openxmlformats.org/drawingml/2006/main" name="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1200"/>
          </a:spcAft>
          <a:defRPr sz="1200" dirty="0" smtClean="0">
            <a:solidFill>
              <a:schemeClr val="tx1"/>
            </a:solidFill>
            <a:latin typeface="+mn-lt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Arial_16x9" id="{E546D18A-4A56-6C4A-B5C8-65633EE9A008}" vid="{878C0C19-3A89-0A44-900E-16182F0D4E0E}"/>
    </a:ext>
  </a:extLst>
</a:theme>
</file>

<file path=ppt/theme/theme2.xml><?xml version="1.0" encoding="utf-8"?>
<a:theme xmlns:a="http://schemas.openxmlformats.org/drawingml/2006/main" name="IBM Developer 2018 blu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1200"/>
          </a:spcAft>
          <a:defRPr sz="1200" dirty="0" smtClean="0">
            <a:solidFill>
              <a:schemeClr val="bg1"/>
            </a:solidFill>
            <a:latin typeface="+mn-lt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Arial_16x9" id="{E546D18A-4A56-6C4A-B5C8-65633EE9A008}" vid="{83881308-1D4B-8B41-9B5A-3ACAE89432B0}"/>
    </a:ext>
  </a:extLst>
</a:theme>
</file>

<file path=ppt/theme/theme3.xml><?xml version="1.0" encoding="utf-8"?>
<a:theme xmlns:a="http://schemas.openxmlformats.org/drawingml/2006/main" name="IBM Developer 2018 black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2700">
          <a:solidFill>
            <a:schemeClr val="bg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1200"/>
          </a:spcAft>
          <a:defRPr sz="1200" dirty="0" smtClean="0">
            <a:solidFill>
              <a:schemeClr val="bg1"/>
            </a:solidFill>
            <a:latin typeface="+mn-lt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Arial_16x9" id="{E546D18A-4A56-6C4A-B5C8-65633EE9A008}" vid="{910FA972-C976-BC49-BD07-2460A126DCAE}"/>
    </a:ext>
  </a:extLst>
</a:theme>
</file>

<file path=ppt/theme/theme4.xml><?xml version="1.0" encoding="utf-8"?>
<a:theme xmlns:a="http://schemas.openxmlformats.org/drawingml/2006/main" name="IBM BxD 2018 black background">
  <a:themeElements>
    <a:clrScheme name="Custom 53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757575"/>
      </a:accent1>
      <a:accent2>
        <a:srgbClr val="0F6DFF"/>
      </a:accent2>
      <a:accent3>
        <a:srgbClr val="D6316C"/>
      </a:accent3>
      <a:accent4>
        <a:srgbClr val="914BFA"/>
      </a:accent4>
      <a:accent5>
        <a:srgbClr val="008280"/>
      </a:accent5>
      <a:accent6>
        <a:srgbClr val="6E757D"/>
      </a:accent6>
      <a:hlink>
        <a:srgbClr val="0E6FFF"/>
      </a:hlink>
      <a:folHlink>
        <a:srgbClr val="6BA5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HelvNeue Light for IBM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ppt/theme/theme5.xml><?xml version="1.0" encoding="utf-8"?>
<a:theme xmlns:a="http://schemas.openxmlformats.org/drawingml/2006/main" name="IBM BxD 2018 black background">
  <a:themeElements>
    <a:clrScheme name="Custom 53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757575"/>
      </a:accent1>
      <a:accent2>
        <a:srgbClr val="0F6DFF"/>
      </a:accent2>
      <a:accent3>
        <a:srgbClr val="D6316C"/>
      </a:accent3>
      <a:accent4>
        <a:srgbClr val="914BFA"/>
      </a:accent4>
      <a:accent5>
        <a:srgbClr val="008280"/>
      </a:accent5>
      <a:accent6>
        <a:srgbClr val="6E757D"/>
      </a:accent6>
      <a:hlink>
        <a:srgbClr val="0E6FFF"/>
      </a:hlink>
      <a:folHlink>
        <a:srgbClr val="6BA5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HelvNeue Light for IBM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IBM_Developer_Master_Presentation_2018_V01_Arial</Template>
  <TotalTime>8742</TotalTime>
  <Words>1114</Words>
  <Application>Microsoft Macintosh PowerPoint</Application>
  <PresentationFormat>On-screen Show (16:9)</PresentationFormat>
  <Paragraphs>307</Paragraphs>
  <Slides>23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.AppleSystemUIFont</vt:lpstr>
      <vt:lpstr>Arial</vt:lpstr>
      <vt:lpstr>HelvNeue Light for IBM</vt:lpstr>
      <vt:lpstr>IBM Plex Sans</vt:lpstr>
      <vt:lpstr>Wingdings</vt:lpstr>
      <vt:lpstr>IBM Developer 2018 white background</vt:lpstr>
      <vt:lpstr>IBM Developer 2018 blue background</vt:lpstr>
      <vt:lpstr>IBM Developer 2018 black background</vt:lpstr>
      <vt:lpstr>Spot problems in Kubernetes Deployments   — Arun Balasubramanyan  Lead Solution Architect, System Integrators Lab     </vt:lpstr>
      <vt:lpstr>Agenda</vt:lpstr>
      <vt:lpstr>Kubernetes Offerings from IBM</vt:lpstr>
      <vt:lpstr>PowerPoint Presentation</vt:lpstr>
      <vt:lpstr>PowerPoint Presentation</vt:lpstr>
      <vt:lpstr>Kubectl Tips &amp; Tricks</vt:lpstr>
      <vt:lpstr>Cluster Diagnostics</vt:lpstr>
      <vt:lpstr>Other Tools</vt:lpstr>
      <vt:lpstr>PowerPoint Presentation</vt:lpstr>
      <vt:lpstr>Kubernetes Components</vt:lpstr>
      <vt:lpstr>Pod Creation Flow</vt:lpstr>
      <vt:lpstr>Demo</vt:lpstr>
      <vt:lpstr>Understanding RBAC</vt:lpstr>
      <vt:lpstr>Roles &amp; RoleBinding</vt:lpstr>
      <vt:lpstr>Pod Security Policy</vt:lpstr>
      <vt:lpstr>Fix PSP Issue</vt:lpstr>
      <vt:lpstr>Scheduling Issues</vt:lpstr>
      <vt:lpstr>Crashloopbackoff</vt:lpstr>
      <vt:lpstr>Network Issues</vt:lpstr>
      <vt:lpstr>Post Deployment</vt:lpstr>
      <vt:lpstr>Thank you.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the IBM Developer Presentation Template — IBM Arial Variant</dc:title>
  <dc:creator>Neha Sobti</dc:creator>
  <cp:lastModifiedBy>ARUN BALASUBRAMANYAN</cp:lastModifiedBy>
  <cp:revision>152</cp:revision>
  <cp:lastPrinted>2018-10-12T17:19:31Z</cp:lastPrinted>
  <dcterms:created xsi:type="dcterms:W3CDTF">2019-02-20T14:02:43Z</dcterms:created>
  <dcterms:modified xsi:type="dcterms:W3CDTF">2019-03-14T00:15:58Z</dcterms:modified>
</cp:coreProperties>
</file>

<file path=docProps/thumbnail.jpeg>
</file>